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handoutMasterIdLst>
    <p:handoutMasterId r:id="rId37"/>
  </p:handoutMasterIdLst>
  <p:sldIdLst>
    <p:sldId id="256" r:id="rId2"/>
    <p:sldId id="257" r:id="rId3"/>
    <p:sldId id="297" r:id="rId4"/>
    <p:sldId id="302" r:id="rId5"/>
    <p:sldId id="282" r:id="rId6"/>
    <p:sldId id="258" r:id="rId7"/>
    <p:sldId id="298" r:id="rId8"/>
    <p:sldId id="265" r:id="rId9"/>
    <p:sldId id="303" r:id="rId10"/>
    <p:sldId id="315" r:id="rId11"/>
    <p:sldId id="304" r:id="rId12"/>
    <p:sldId id="300" r:id="rId13"/>
    <p:sldId id="301" r:id="rId14"/>
    <p:sldId id="305" r:id="rId15"/>
    <p:sldId id="293" r:id="rId16"/>
    <p:sldId id="306" r:id="rId17"/>
    <p:sldId id="307" r:id="rId18"/>
    <p:sldId id="291" r:id="rId19"/>
    <p:sldId id="262" r:id="rId20"/>
    <p:sldId id="316" r:id="rId21"/>
    <p:sldId id="295" r:id="rId22"/>
    <p:sldId id="266" r:id="rId23"/>
    <p:sldId id="264" r:id="rId24"/>
    <p:sldId id="269" r:id="rId25"/>
    <p:sldId id="263" r:id="rId26"/>
    <p:sldId id="268" r:id="rId27"/>
    <p:sldId id="273" r:id="rId28"/>
    <p:sldId id="311" r:id="rId29"/>
    <p:sldId id="314" r:id="rId30"/>
    <p:sldId id="272" r:id="rId31"/>
    <p:sldId id="309" r:id="rId32"/>
    <p:sldId id="308" r:id="rId33"/>
    <p:sldId id="276" r:id="rId34"/>
    <p:sldId id="277" r:id="rId35"/>
    <p:sldId id="310" r:id="rId36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23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8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F5A67-28A5-473E-BE9B-E716D461C113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E10AD-005F-4BB3-B2ED-BC05EAAC21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8015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77657"/>
            <a:ext cx="7686675" cy="17861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44322"/>
            <a:ext cx="6858000" cy="98800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3937589" y="5568041"/>
            <a:ext cx="4744141" cy="1281586"/>
            <a:chOff x="2385536" y="5381625"/>
            <a:chExt cx="5277587" cy="1501615"/>
          </a:xfrm>
        </p:grpSpPr>
        <p:grpSp>
          <p:nvGrpSpPr>
            <p:cNvPr id="22" name="Group 12"/>
            <p:cNvGrpSpPr>
              <a:grpSpLocks/>
            </p:cNvGrpSpPr>
            <p:nvPr userDrawn="1"/>
          </p:nvGrpSpPr>
          <p:grpSpPr bwMode="auto">
            <a:xfrm>
              <a:off x="4576286" y="5390992"/>
              <a:ext cx="926822" cy="1371130"/>
              <a:chOff x="1096482" y="1130347"/>
              <a:chExt cx="15000" cy="22198"/>
            </a:xfrm>
          </p:grpSpPr>
          <p:pic>
            <p:nvPicPr>
              <p:cNvPr id="30" name="Picture 1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6482" y="1130347"/>
                <a:ext cx="15000" cy="12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  <p:pic>
            <p:nvPicPr>
              <p:cNvPr id="31" name="Picture 14" descr="Slovenian RC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9118" y="1142829"/>
                <a:ext cx="9811" cy="97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3" name="Picture 1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0581" y="5901458"/>
              <a:ext cx="1922542" cy="981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4EFDB"/>
                    </a:outerShdw>
                  </a:effectLst>
                </a14:hiddenEffects>
              </a:ext>
            </a:extLst>
          </p:spPr>
        </p:pic>
        <p:grpSp>
          <p:nvGrpSpPr>
            <p:cNvPr id="25" name="Group 18"/>
            <p:cNvGrpSpPr>
              <a:grpSpLocks/>
            </p:cNvGrpSpPr>
            <p:nvPr userDrawn="1"/>
          </p:nvGrpSpPr>
          <p:grpSpPr bwMode="auto">
            <a:xfrm>
              <a:off x="2385536" y="5381625"/>
              <a:ext cx="2116151" cy="1383667"/>
              <a:chOff x="1079738" y="1137643"/>
              <a:chExt cx="21161" cy="13840"/>
            </a:xfrm>
          </p:grpSpPr>
          <p:pic>
            <p:nvPicPr>
              <p:cNvPr id="27" name="Picture 19" descr="CroRC"/>
              <p:cNvPicPr>
                <a:picLocks noChangeAspect="1" noChangeArrowheads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72" r="33920"/>
              <a:stretch>
                <a:fillRect/>
              </a:stretch>
            </p:blipFill>
            <p:spPr bwMode="auto">
              <a:xfrm>
                <a:off x="1079921" y="1137643"/>
                <a:ext cx="20440" cy="5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Picture 20" descr="MacRC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9738" y="1142163"/>
                <a:ext cx="21161" cy="4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1" descr="RCS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0004" y="1146297"/>
                <a:ext cx="14836" cy="5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4EFDB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3" name="Rechteck 32"/>
          <p:cNvSpPr/>
          <p:nvPr userDrawn="1"/>
        </p:nvSpPr>
        <p:spPr>
          <a:xfrm>
            <a:off x="324000" y="3522640"/>
            <a:ext cx="8496000" cy="36000"/>
          </a:xfrm>
          <a:prstGeom prst="rect">
            <a:avLst/>
          </a:prstGeom>
          <a:solidFill>
            <a:srgbClr val="ED3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5" name="Grafik 14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314" y="5576035"/>
            <a:ext cx="1441496" cy="56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9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399"/>
            <a:ext cx="7886700" cy="41195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060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41" y="4716692"/>
            <a:ext cx="5313810" cy="112189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941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485209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870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754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152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62125"/>
            <a:ext cx="4629150" cy="40989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143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647825"/>
            <a:ext cx="4629150" cy="421322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030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57399"/>
            <a:ext cx="7886700" cy="411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C0CB-7924-493B-A89A-E6841862BF1A}" type="datetimeFigureOut">
              <a:rPr lang="de-AT" smtClean="0"/>
              <a:t>12.02.2019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15673-34D6-4462-ACCD-1E85D63D4BD9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41" y="199699"/>
            <a:ext cx="2113772" cy="95473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43" y="165222"/>
            <a:ext cx="1171298" cy="98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1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Volunteer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staff</a:t>
            </a:r>
            <a:r>
              <a:rPr lang="de-DE" dirty="0" smtClean="0"/>
              <a:t> </a:t>
            </a:r>
            <a:r>
              <a:rPr lang="de-DE" smtClean="0"/>
              <a:t>support</a:t>
            </a:r>
            <a:endParaRPr lang="de-AT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Teamleader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214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Group </a:t>
            </a:r>
            <a:r>
              <a:rPr lang="de-DE" sz="3200" b="1" dirty="0" err="1">
                <a:solidFill>
                  <a:srgbClr val="C00000"/>
                </a:solidFill>
              </a:rPr>
              <a:t>work</a:t>
            </a:r>
            <a:endParaRPr lang="de-A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589903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Five</a:t>
            </a:r>
            <a:r>
              <a:rPr lang="de-DE" sz="3200" b="1" dirty="0" smtClean="0">
                <a:solidFill>
                  <a:srgbClr val="C00000"/>
                </a:solidFill>
              </a:rPr>
              <a:t> essential </a:t>
            </a:r>
            <a:r>
              <a:rPr lang="de-DE" sz="3200" b="1" dirty="0" err="1" smtClean="0">
                <a:solidFill>
                  <a:srgbClr val="C00000"/>
                </a:solidFill>
              </a:rPr>
              <a:t>elements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of</a:t>
            </a:r>
            <a:r>
              <a:rPr lang="de-DE" sz="3200" b="1" dirty="0" smtClean="0">
                <a:solidFill>
                  <a:srgbClr val="C00000"/>
                </a:solidFill>
              </a:rPr>
              <a:t> PSS (</a:t>
            </a:r>
            <a:r>
              <a:rPr lang="de-DE" sz="3200" b="1" dirty="0" err="1" smtClean="0">
                <a:solidFill>
                  <a:srgbClr val="C00000"/>
                </a:solidFill>
              </a:rPr>
              <a:t>Hobfoll</a:t>
            </a:r>
            <a:r>
              <a:rPr lang="de-DE" sz="3200" b="1" dirty="0" smtClean="0">
                <a:solidFill>
                  <a:srgbClr val="C00000"/>
                </a:solidFill>
              </a:rPr>
              <a:t> 2007)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 smtClean="0"/>
              <a:t>Safety</a:t>
            </a:r>
            <a:r>
              <a:rPr lang="de-DE" sz="2400" dirty="0" smtClean="0"/>
              <a:t> – </a:t>
            </a:r>
            <a:r>
              <a:rPr lang="de-DE" sz="2400" dirty="0" err="1" smtClean="0"/>
              <a:t>create</a:t>
            </a:r>
            <a:r>
              <a:rPr lang="de-DE" sz="2400" dirty="0" smtClean="0"/>
              <a:t> a </a:t>
            </a:r>
            <a:r>
              <a:rPr lang="de-DE" sz="2400" dirty="0" err="1" smtClean="0"/>
              <a:t>safe</a:t>
            </a:r>
            <a:r>
              <a:rPr lang="de-DE" sz="2400" dirty="0" smtClean="0"/>
              <a:t> </a:t>
            </a:r>
            <a:r>
              <a:rPr lang="de-DE" sz="2400" dirty="0" err="1" smtClean="0"/>
              <a:t>place</a:t>
            </a:r>
            <a:r>
              <a:rPr lang="de-DE" sz="2400" dirty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helpers</a:t>
            </a:r>
            <a:r>
              <a:rPr lang="de-DE" sz="2400" dirty="0" smtClean="0"/>
              <a:t>, </a:t>
            </a:r>
            <a:r>
              <a:rPr lang="de-DE" sz="2400" dirty="0" err="1" smtClean="0"/>
              <a:t>establish</a:t>
            </a:r>
            <a:r>
              <a:rPr lang="de-DE" sz="2400" dirty="0" smtClean="0"/>
              <a:t> </a:t>
            </a:r>
            <a:r>
              <a:rPr lang="de-DE" sz="2400" dirty="0" err="1" smtClean="0"/>
              <a:t>trustful</a:t>
            </a:r>
            <a:r>
              <a:rPr lang="de-DE" sz="2400" dirty="0" smtClean="0"/>
              <a:t> </a:t>
            </a:r>
            <a:r>
              <a:rPr lang="de-DE" sz="2400" dirty="0" err="1" smtClean="0"/>
              <a:t>relationship</a:t>
            </a:r>
            <a:endParaRPr lang="de-DE" sz="2400" dirty="0"/>
          </a:p>
          <a:p>
            <a:r>
              <a:rPr lang="de-DE" sz="2400" dirty="0" err="1" smtClean="0"/>
              <a:t>Connectedness</a:t>
            </a:r>
            <a:r>
              <a:rPr lang="de-DE" sz="2400" dirty="0" smtClean="0"/>
              <a:t> – </a:t>
            </a:r>
            <a:r>
              <a:rPr lang="de-DE" sz="2400" dirty="0" err="1" smtClean="0"/>
              <a:t>help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connect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other</a:t>
            </a:r>
            <a:r>
              <a:rPr lang="de-DE" sz="2400" dirty="0" smtClean="0"/>
              <a:t> (</a:t>
            </a:r>
            <a:r>
              <a:rPr lang="de-DE" sz="2400" dirty="0" err="1" smtClean="0"/>
              <a:t>teammembers</a:t>
            </a:r>
            <a:r>
              <a:rPr lang="de-DE" sz="2400" dirty="0" smtClean="0"/>
              <a:t>, </a:t>
            </a:r>
            <a:r>
              <a:rPr lang="de-DE" sz="2400" dirty="0" err="1" smtClean="0"/>
              <a:t>teamleader</a:t>
            </a:r>
            <a:r>
              <a:rPr lang="de-DE" sz="2400" dirty="0" smtClean="0"/>
              <a:t>,…)</a:t>
            </a:r>
          </a:p>
          <a:p>
            <a:r>
              <a:rPr lang="de-DE" sz="2400" dirty="0" err="1"/>
              <a:t>Calm</a:t>
            </a:r>
            <a:r>
              <a:rPr lang="de-DE" sz="2400" dirty="0"/>
              <a:t> –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 </a:t>
            </a:r>
            <a:r>
              <a:rPr lang="de-DE" sz="2400" dirty="0" err="1" smtClean="0"/>
              <a:t>event</a:t>
            </a:r>
            <a:r>
              <a:rPr lang="de-DE" sz="2400" dirty="0" smtClean="0"/>
              <a:t> (</a:t>
            </a:r>
            <a:r>
              <a:rPr lang="de-DE" sz="2400" dirty="0" err="1" smtClean="0"/>
              <a:t>breaks</a:t>
            </a:r>
            <a:r>
              <a:rPr lang="de-DE" sz="2400" dirty="0" smtClean="0"/>
              <a:t>, </a:t>
            </a:r>
            <a:r>
              <a:rPr lang="de-DE" sz="2400" dirty="0" err="1" smtClean="0"/>
              <a:t>calm</a:t>
            </a:r>
            <a:r>
              <a:rPr lang="de-DE" sz="2400" dirty="0" smtClean="0"/>
              <a:t> </a:t>
            </a:r>
            <a:r>
              <a:rPr lang="de-DE" sz="2400" dirty="0" err="1" smtClean="0"/>
              <a:t>spaces</a:t>
            </a:r>
            <a:r>
              <a:rPr lang="de-DE" sz="2400" dirty="0" smtClean="0"/>
              <a:t>,..)</a:t>
            </a:r>
            <a:endParaRPr lang="de-DE" sz="2400" dirty="0"/>
          </a:p>
          <a:p>
            <a:r>
              <a:rPr lang="de-DE" sz="2400" dirty="0" err="1" smtClean="0"/>
              <a:t>Self</a:t>
            </a:r>
            <a:r>
              <a:rPr lang="de-DE" sz="2400" dirty="0" smtClean="0"/>
              <a:t>-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collective</a:t>
            </a:r>
            <a:r>
              <a:rPr lang="de-DE" sz="2400" dirty="0" smtClean="0"/>
              <a:t> </a:t>
            </a:r>
            <a:r>
              <a:rPr lang="de-DE" sz="2400" dirty="0" err="1" smtClean="0"/>
              <a:t>efficacy</a:t>
            </a:r>
            <a:r>
              <a:rPr lang="de-DE" sz="2400" dirty="0" smtClean="0"/>
              <a:t> – </a:t>
            </a:r>
            <a:r>
              <a:rPr lang="de-DE" sz="2400" dirty="0" err="1" smtClean="0"/>
              <a:t>help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see</a:t>
            </a:r>
            <a:r>
              <a:rPr lang="de-DE" sz="2400" dirty="0" smtClean="0"/>
              <a:t> </a:t>
            </a: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achieved</a:t>
            </a:r>
            <a:r>
              <a:rPr lang="de-DE" sz="2400" dirty="0" smtClean="0"/>
              <a:t>, </a:t>
            </a:r>
            <a:r>
              <a:rPr lang="de-DE" sz="2400" dirty="0" err="1" smtClean="0"/>
              <a:t>see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whole</a:t>
            </a:r>
            <a:r>
              <a:rPr lang="de-DE" sz="2400" dirty="0" smtClean="0"/>
              <a:t> </a:t>
            </a:r>
            <a:r>
              <a:rPr lang="de-DE" sz="2400" dirty="0" err="1" smtClean="0"/>
              <a:t>picture</a:t>
            </a:r>
            <a:endParaRPr lang="de-DE" sz="2400" dirty="0" smtClean="0"/>
          </a:p>
          <a:p>
            <a:r>
              <a:rPr lang="de-DE" sz="2400" dirty="0" smtClean="0"/>
              <a:t>Hope – positiv </a:t>
            </a:r>
            <a:r>
              <a:rPr lang="de-DE" sz="2400" dirty="0" err="1" smtClean="0"/>
              <a:t>feedback</a:t>
            </a:r>
            <a:r>
              <a:rPr lang="de-DE" sz="2400" dirty="0" smtClean="0"/>
              <a:t>, </a:t>
            </a:r>
            <a:r>
              <a:rPr lang="de-DE" sz="2400" dirty="0" err="1" smtClean="0"/>
              <a:t>party</a:t>
            </a:r>
            <a:r>
              <a:rPr lang="de-DE" sz="2400" dirty="0" smtClean="0"/>
              <a:t>, </a:t>
            </a:r>
            <a:r>
              <a:rPr lang="de-DE" sz="2400" dirty="0" err="1" smtClean="0"/>
              <a:t>fun</a:t>
            </a:r>
            <a:endParaRPr lang="de-DE" sz="2400" dirty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4394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422400"/>
            <a:ext cx="7886700" cy="49193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Psychosocial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r>
              <a:rPr lang="de-DE" sz="3200" b="1" dirty="0" smtClean="0">
                <a:solidFill>
                  <a:srgbClr val="C00000"/>
                </a:solidFill>
              </a:rPr>
              <a:t> – </a:t>
            </a:r>
            <a:r>
              <a:rPr lang="de-DE" sz="3200" b="1" dirty="0" err="1" smtClean="0">
                <a:solidFill>
                  <a:srgbClr val="C00000"/>
                </a:solidFill>
              </a:rPr>
              <a:t>before</a:t>
            </a:r>
            <a:endParaRPr lang="de-DE" sz="3200" b="1" dirty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de-DE" sz="2400" dirty="0"/>
              <a:t>E</a:t>
            </a:r>
            <a:r>
              <a:rPr lang="de-DE" sz="2400" dirty="0" smtClean="0"/>
              <a:t>xperience</a:t>
            </a:r>
            <a:endParaRPr lang="de-DE" sz="2400" dirty="0"/>
          </a:p>
          <a:p>
            <a:pPr lvl="1">
              <a:spcAft>
                <a:spcPts val="600"/>
              </a:spcAft>
            </a:pPr>
            <a:r>
              <a:rPr lang="de-DE" sz="2200" dirty="0" err="1"/>
              <a:t>Give</a:t>
            </a:r>
            <a:r>
              <a:rPr lang="de-DE" sz="2200" dirty="0"/>
              <a:t> </a:t>
            </a:r>
            <a:r>
              <a:rPr lang="de-DE" sz="2200" dirty="0" err="1"/>
              <a:t>them</a:t>
            </a:r>
            <a:r>
              <a:rPr lang="de-DE" sz="2200" dirty="0"/>
              <a:t> an </a:t>
            </a:r>
            <a:r>
              <a:rPr lang="de-DE" sz="2200" dirty="0" err="1"/>
              <a:t>overview</a:t>
            </a:r>
            <a:r>
              <a:rPr lang="de-DE" sz="2200" dirty="0"/>
              <a:t> </a:t>
            </a:r>
            <a:r>
              <a:rPr lang="de-DE" sz="2200" dirty="0" err="1"/>
              <a:t>about</a:t>
            </a:r>
            <a:r>
              <a:rPr lang="de-DE" sz="2200" dirty="0"/>
              <a:t> </a:t>
            </a:r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they</a:t>
            </a:r>
            <a:r>
              <a:rPr lang="de-DE" sz="2200" dirty="0"/>
              <a:t> will </a:t>
            </a:r>
            <a:r>
              <a:rPr lang="de-DE" sz="2200" dirty="0" err="1"/>
              <a:t>undergo</a:t>
            </a:r>
            <a:r>
              <a:rPr lang="de-DE" sz="2200" dirty="0"/>
              <a:t> </a:t>
            </a:r>
            <a:r>
              <a:rPr lang="de-DE" sz="2200" dirty="0" err="1"/>
              <a:t>during</a:t>
            </a:r>
            <a:r>
              <a:rPr lang="de-DE" sz="2200" dirty="0"/>
              <a:t> </a:t>
            </a:r>
            <a:r>
              <a:rPr lang="de-DE" sz="2200" dirty="0" err="1"/>
              <a:t>disaster</a:t>
            </a:r>
            <a:r>
              <a:rPr lang="de-DE" sz="2200" dirty="0"/>
              <a:t> </a:t>
            </a:r>
            <a:r>
              <a:rPr lang="de-DE" sz="2200" dirty="0" err="1"/>
              <a:t>response</a:t>
            </a:r>
            <a:r>
              <a:rPr lang="de-DE" sz="2200" dirty="0"/>
              <a:t> (</a:t>
            </a:r>
            <a:r>
              <a:rPr lang="de-DE" sz="2200" dirty="0" err="1"/>
              <a:t>what</a:t>
            </a:r>
            <a:r>
              <a:rPr lang="de-DE" sz="2200" dirty="0"/>
              <a:t> will </a:t>
            </a:r>
            <a:r>
              <a:rPr lang="de-DE" sz="2200" dirty="0" err="1"/>
              <a:t>they</a:t>
            </a:r>
            <a:r>
              <a:rPr lang="de-DE" sz="2200" dirty="0"/>
              <a:t> </a:t>
            </a:r>
            <a:r>
              <a:rPr lang="de-DE" sz="2200" dirty="0" err="1"/>
              <a:t>see</a:t>
            </a:r>
            <a:r>
              <a:rPr lang="de-DE" sz="2200" dirty="0"/>
              <a:t>, </a:t>
            </a:r>
            <a:r>
              <a:rPr lang="de-DE" sz="2200" dirty="0" err="1"/>
              <a:t>feel</a:t>
            </a:r>
            <a:r>
              <a:rPr lang="de-DE" sz="2200" dirty="0"/>
              <a:t>, </a:t>
            </a:r>
            <a:r>
              <a:rPr lang="de-DE" sz="2200" dirty="0" err="1"/>
              <a:t>hear</a:t>
            </a:r>
            <a:r>
              <a:rPr lang="de-DE" sz="2200" dirty="0"/>
              <a:t>,…). </a:t>
            </a:r>
          </a:p>
          <a:p>
            <a:pPr marL="685800" lvl="2">
              <a:spcBef>
                <a:spcPts val="1000"/>
              </a:spcBef>
              <a:spcAft>
                <a:spcPts val="600"/>
              </a:spcAft>
            </a:pPr>
            <a:r>
              <a:rPr lang="de-DE" sz="2200" dirty="0"/>
              <a:t>Try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prepare</a:t>
            </a:r>
            <a:r>
              <a:rPr lang="de-DE" sz="2200" dirty="0"/>
              <a:t> </a:t>
            </a:r>
            <a:r>
              <a:rPr lang="de-DE" sz="2200" dirty="0" err="1"/>
              <a:t>them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</a:t>
            </a:r>
            <a:r>
              <a:rPr lang="de-DE" sz="2200" dirty="0" err="1"/>
              <a:t>sometimes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hard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work</a:t>
            </a:r>
            <a:r>
              <a:rPr lang="de-DE" sz="2200" dirty="0"/>
              <a:t> after a </a:t>
            </a:r>
            <a:r>
              <a:rPr lang="de-DE" sz="2200" dirty="0" err="1"/>
              <a:t>disaster</a:t>
            </a:r>
            <a:r>
              <a:rPr lang="de-DE" sz="2200" dirty="0"/>
              <a:t> </a:t>
            </a:r>
            <a:r>
              <a:rPr lang="de-DE" sz="2200" dirty="0" err="1"/>
              <a:t>or</a:t>
            </a:r>
            <a:r>
              <a:rPr lang="de-DE" sz="2200" dirty="0"/>
              <a:t> an </a:t>
            </a:r>
            <a:r>
              <a:rPr lang="de-DE" sz="2200" dirty="0" err="1"/>
              <a:t>emergency</a:t>
            </a:r>
            <a:r>
              <a:rPr lang="de-DE" sz="2200" dirty="0"/>
              <a:t>. </a:t>
            </a:r>
            <a:r>
              <a:rPr lang="de-DE" sz="2200" dirty="0" err="1"/>
              <a:t>They</a:t>
            </a:r>
            <a:r>
              <a:rPr lang="de-DE" sz="2200" dirty="0"/>
              <a:t> will </a:t>
            </a:r>
            <a:r>
              <a:rPr lang="de-DE" sz="2200" dirty="0" err="1"/>
              <a:t>hit</a:t>
            </a:r>
            <a:r>
              <a:rPr lang="de-DE" sz="2200" dirty="0"/>
              <a:t> </a:t>
            </a:r>
            <a:r>
              <a:rPr lang="de-DE" sz="2200" dirty="0" err="1"/>
              <a:t>into</a:t>
            </a:r>
            <a:r>
              <a:rPr lang="de-DE" sz="2200" dirty="0"/>
              <a:t> </a:t>
            </a:r>
            <a:r>
              <a:rPr lang="de-DE" sz="2200" dirty="0" err="1"/>
              <a:t>scenarios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see</a:t>
            </a:r>
            <a:r>
              <a:rPr lang="de-DE" sz="2200" dirty="0"/>
              <a:t> </a:t>
            </a:r>
            <a:r>
              <a:rPr lang="de-DE" sz="2200" dirty="0" err="1"/>
              <a:t>injured</a:t>
            </a:r>
            <a:r>
              <a:rPr lang="de-DE" sz="2200" dirty="0"/>
              <a:t>, </a:t>
            </a:r>
            <a:r>
              <a:rPr lang="de-DE" sz="2200" dirty="0" err="1"/>
              <a:t>wounded</a:t>
            </a:r>
            <a:r>
              <a:rPr lang="de-DE" sz="2200" dirty="0"/>
              <a:t> </a:t>
            </a:r>
            <a:r>
              <a:rPr lang="de-DE" sz="2200" dirty="0" err="1"/>
              <a:t>people</a:t>
            </a:r>
            <a:r>
              <a:rPr lang="de-DE" sz="2200" dirty="0"/>
              <a:t>, </a:t>
            </a:r>
            <a:r>
              <a:rPr lang="de-DE" sz="2200" dirty="0" err="1"/>
              <a:t>people</a:t>
            </a:r>
            <a:r>
              <a:rPr lang="de-DE" sz="2200" dirty="0"/>
              <a:t> in </a:t>
            </a:r>
            <a:r>
              <a:rPr lang="de-DE" sz="2200" dirty="0" err="1"/>
              <a:t>need</a:t>
            </a:r>
            <a:r>
              <a:rPr lang="de-DE" sz="2200" dirty="0"/>
              <a:t>, </a:t>
            </a:r>
            <a:r>
              <a:rPr lang="de-DE" sz="2200" dirty="0" err="1"/>
              <a:t>children</a:t>
            </a:r>
            <a:r>
              <a:rPr lang="de-DE" sz="2200" dirty="0"/>
              <a:t> </a:t>
            </a:r>
            <a:r>
              <a:rPr lang="de-DE" sz="2200" dirty="0" err="1"/>
              <a:t>without</a:t>
            </a:r>
            <a:r>
              <a:rPr lang="de-DE" sz="2200" dirty="0"/>
              <a:t> </a:t>
            </a:r>
            <a:r>
              <a:rPr lang="de-DE" sz="2200" dirty="0" err="1"/>
              <a:t>any</a:t>
            </a:r>
            <a:r>
              <a:rPr lang="de-DE" sz="2200" dirty="0"/>
              <a:t> </a:t>
            </a:r>
            <a:r>
              <a:rPr lang="de-DE" sz="2200" dirty="0" err="1"/>
              <a:t>familiy</a:t>
            </a:r>
            <a:r>
              <a:rPr lang="de-DE" sz="2200" dirty="0"/>
              <a:t> </a:t>
            </a:r>
            <a:r>
              <a:rPr lang="de-DE" sz="2200" dirty="0" err="1"/>
              <a:t>member</a:t>
            </a:r>
            <a:r>
              <a:rPr lang="de-DE" sz="2200" dirty="0"/>
              <a:t>,… Things </a:t>
            </a:r>
            <a:r>
              <a:rPr lang="de-DE" sz="2200" dirty="0" err="1"/>
              <a:t>they</a:t>
            </a:r>
            <a:r>
              <a:rPr lang="de-DE" sz="2200" dirty="0"/>
              <a:t> </a:t>
            </a:r>
            <a:r>
              <a:rPr lang="de-DE" sz="2200" dirty="0" err="1"/>
              <a:t>have</a:t>
            </a:r>
            <a:r>
              <a:rPr lang="de-DE" sz="2200" dirty="0"/>
              <a:t> </a:t>
            </a:r>
            <a:r>
              <a:rPr lang="de-DE" sz="2200" dirty="0" err="1"/>
              <a:t>never</a:t>
            </a:r>
            <a:r>
              <a:rPr lang="de-DE" sz="2200" dirty="0"/>
              <a:t> </a:t>
            </a:r>
            <a:r>
              <a:rPr lang="de-DE" sz="2200" dirty="0" err="1"/>
              <a:t>seen</a:t>
            </a:r>
            <a:r>
              <a:rPr lang="de-DE" sz="2200" dirty="0"/>
              <a:t> </a:t>
            </a:r>
            <a:r>
              <a:rPr lang="de-DE" sz="2200" dirty="0" err="1"/>
              <a:t>before</a:t>
            </a:r>
            <a:r>
              <a:rPr lang="de-DE" sz="2200" dirty="0" smtClean="0"/>
              <a:t>.</a:t>
            </a:r>
          </a:p>
          <a:p>
            <a:pPr marL="685800" lvl="2">
              <a:spcBef>
                <a:spcPts val="1000"/>
              </a:spcBef>
              <a:spcAft>
                <a:spcPts val="600"/>
              </a:spcAft>
            </a:pPr>
            <a:r>
              <a:rPr lang="de-DE" sz="2200" dirty="0" smtClean="0"/>
              <a:t>Try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shut</a:t>
            </a:r>
            <a:r>
              <a:rPr lang="de-DE" sz="2200" dirty="0" smtClean="0"/>
              <a:t> down </a:t>
            </a:r>
            <a:r>
              <a:rPr lang="de-DE" sz="2200" dirty="0" err="1" smtClean="0"/>
              <a:t>unrealistic</a:t>
            </a:r>
            <a:r>
              <a:rPr lang="de-DE" sz="2200" dirty="0" smtClean="0"/>
              <a:t> </a:t>
            </a:r>
            <a:r>
              <a:rPr lang="de-DE" sz="2200" dirty="0" err="1" smtClean="0"/>
              <a:t>or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idealistic</a:t>
            </a:r>
            <a:r>
              <a:rPr lang="de-DE" sz="2200" dirty="0" smtClean="0"/>
              <a:t> </a:t>
            </a:r>
            <a:r>
              <a:rPr lang="de-DE" sz="2200" dirty="0" err="1" smtClean="0"/>
              <a:t>expectations</a:t>
            </a:r>
            <a:endParaRPr lang="de-DE" sz="2200" dirty="0" smtClean="0"/>
          </a:p>
          <a:p>
            <a:pPr marL="228600" lvl="1">
              <a:spcBef>
                <a:spcPts val="1000"/>
              </a:spcBef>
              <a:spcAft>
                <a:spcPts val="600"/>
              </a:spcAft>
            </a:pPr>
            <a:endParaRPr lang="de-DE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23709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Psychosocial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r>
              <a:rPr lang="de-DE" sz="3200" b="1" dirty="0" smtClean="0">
                <a:solidFill>
                  <a:srgbClr val="C00000"/>
                </a:solidFill>
              </a:rPr>
              <a:t> – </a:t>
            </a:r>
            <a:r>
              <a:rPr lang="de-DE" sz="3200" b="1" dirty="0" err="1" smtClean="0">
                <a:solidFill>
                  <a:srgbClr val="C00000"/>
                </a:solidFill>
              </a:rPr>
              <a:t>before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smtClean="0"/>
              <a:t>Psychoinformation</a:t>
            </a:r>
          </a:p>
          <a:p>
            <a:pPr lvl="1"/>
            <a:r>
              <a:rPr lang="de-DE" sz="2200" dirty="0" err="1" smtClean="0"/>
              <a:t>Acknowledgement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recognition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(shocking) </a:t>
            </a:r>
            <a:r>
              <a:rPr lang="de-DE" sz="2200" dirty="0" err="1" smtClean="0"/>
              <a:t>experience</a:t>
            </a:r>
            <a:endParaRPr lang="de-DE" sz="2200" dirty="0" smtClean="0"/>
          </a:p>
          <a:p>
            <a:pPr lvl="1"/>
            <a:r>
              <a:rPr lang="de-DE" sz="2200" dirty="0" err="1" smtClean="0"/>
              <a:t>Which</a:t>
            </a:r>
            <a:r>
              <a:rPr lang="de-DE" sz="2200" dirty="0" smtClean="0"/>
              <a:t> </a:t>
            </a:r>
            <a:r>
              <a:rPr lang="de-DE" sz="2200" dirty="0" err="1" smtClean="0"/>
              <a:t>reactions</a:t>
            </a:r>
            <a:r>
              <a:rPr lang="de-DE" sz="2200" dirty="0" smtClean="0"/>
              <a:t> </a:t>
            </a:r>
            <a:r>
              <a:rPr lang="de-DE" sz="2200" dirty="0" err="1" smtClean="0"/>
              <a:t>are</a:t>
            </a:r>
            <a:r>
              <a:rPr lang="de-DE" sz="2200" dirty="0" smtClean="0"/>
              <a:t> normal? </a:t>
            </a:r>
            <a:r>
              <a:rPr lang="de-DE" sz="2200" dirty="0" err="1" smtClean="0"/>
              <a:t>When</a:t>
            </a:r>
            <a:r>
              <a:rPr lang="de-DE" sz="2200" dirty="0" smtClean="0"/>
              <a:t> </a:t>
            </a:r>
            <a:r>
              <a:rPr lang="de-DE" sz="2200" dirty="0" err="1" smtClean="0"/>
              <a:t>are</a:t>
            </a:r>
            <a:r>
              <a:rPr lang="de-DE" sz="2200" dirty="0" smtClean="0"/>
              <a:t> </a:t>
            </a:r>
            <a:r>
              <a:rPr lang="de-DE" sz="2200" dirty="0" err="1" smtClean="0"/>
              <a:t>they</a:t>
            </a:r>
            <a:r>
              <a:rPr lang="de-DE" sz="2200" dirty="0" smtClean="0"/>
              <a:t> a </a:t>
            </a:r>
            <a:r>
              <a:rPr lang="de-DE" sz="2200" dirty="0" err="1" smtClean="0"/>
              <a:t>cause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concern</a:t>
            </a:r>
            <a:r>
              <a:rPr lang="de-DE" sz="2200" dirty="0" smtClean="0"/>
              <a:t>?</a:t>
            </a:r>
          </a:p>
          <a:p>
            <a:pPr lvl="1"/>
            <a:r>
              <a:rPr lang="de-DE" sz="2200" dirty="0" smtClean="0"/>
              <a:t>Promotion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help-seeking</a:t>
            </a:r>
            <a:r>
              <a:rPr lang="de-DE" sz="2200" dirty="0" smtClean="0"/>
              <a:t> </a:t>
            </a:r>
            <a:r>
              <a:rPr lang="de-DE" sz="2200" dirty="0" err="1" smtClean="0"/>
              <a:t>behaviour</a:t>
            </a:r>
            <a:endParaRPr lang="de-DE" sz="2200" dirty="0" smtClean="0"/>
          </a:p>
          <a:p>
            <a:pPr lvl="1"/>
            <a:endParaRPr lang="de-DE" sz="2000" dirty="0"/>
          </a:p>
          <a:p>
            <a:pPr lvl="1"/>
            <a:endParaRPr lang="de-DE" sz="2000" dirty="0"/>
          </a:p>
          <a:p>
            <a:pPr marL="685800" lvl="2">
              <a:spcBef>
                <a:spcPts val="1000"/>
              </a:spcBef>
            </a:pPr>
            <a:endParaRPr lang="de-AT" sz="2200" b="1" dirty="0"/>
          </a:p>
          <a:p>
            <a:pPr marL="228600" lvl="1">
              <a:spcBef>
                <a:spcPts val="1000"/>
              </a:spcBef>
            </a:pPr>
            <a:endParaRPr lang="de-DE" sz="2600" b="1" dirty="0"/>
          </a:p>
        </p:txBody>
      </p:sp>
    </p:spTree>
    <p:extLst>
      <p:ext uri="{BB962C8B-B14F-4D97-AF65-F5344CB8AC3E}">
        <p14:creationId xmlns:p14="http://schemas.microsoft.com/office/powerpoint/2010/main" val="18382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>
                <a:solidFill>
                  <a:srgbClr val="C00000"/>
                </a:solidFill>
              </a:rPr>
              <a:t>Basic </a:t>
            </a:r>
            <a:r>
              <a:rPr lang="de-DE" sz="3200" b="1" dirty="0" err="1" smtClean="0">
                <a:solidFill>
                  <a:srgbClr val="C00000"/>
                </a:solidFill>
              </a:rPr>
              <a:t>information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about</a:t>
            </a:r>
            <a:r>
              <a:rPr lang="de-DE" sz="3200" b="1" dirty="0" smtClean="0">
                <a:solidFill>
                  <a:srgbClr val="C00000"/>
                </a:solidFill>
              </a:rPr>
              <a:t> stress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Stress is the mind and body´s reaction to real or imagined threat or event.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Stress </a:t>
            </a:r>
            <a:r>
              <a:rPr lang="en-US" dirty="0"/>
              <a:t>is a normal reaction to a physical or emotional challenge and occurs when demands are out of balance with resources for coping</a:t>
            </a:r>
            <a:r>
              <a:rPr lang="en-US" dirty="0" smtClean="0"/>
              <a:t>.</a:t>
            </a:r>
          </a:p>
          <a:p>
            <a:pPr marL="228600" lvl="1">
              <a:spcBef>
                <a:spcPts val="1000"/>
              </a:spcBef>
            </a:pPr>
            <a:endParaRPr lang="de-AT" sz="2200" b="1" dirty="0"/>
          </a:p>
          <a:p>
            <a:pPr marL="228600" lvl="1">
              <a:spcBef>
                <a:spcPts val="1000"/>
              </a:spcBef>
            </a:pPr>
            <a:endParaRPr lang="de-DE" sz="2600" b="1" dirty="0"/>
          </a:p>
        </p:txBody>
      </p:sp>
    </p:spTree>
    <p:extLst>
      <p:ext uri="{BB962C8B-B14F-4D97-AF65-F5344CB8AC3E}">
        <p14:creationId xmlns:p14="http://schemas.microsoft.com/office/powerpoint/2010/main" val="32053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>
                <a:solidFill>
                  <a:srgbClr val="C00000"/>
                </a:solidFill>
              </a:rPr>
              <a:t>Stress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Signs of stress</a:t>
            </a:r>
          </a:p>
          <a:p>
            <a:pPr lvl="1"/>
            <a:r>
              <a:rPr lang="en-US" sz="2200" dirty="0"/>
              <a:t>Physical signs, e.g. stomach ache, </a:t>
            </a:r>
            <a:r>
              <a:rPr lang="en-US" sz="2200" dirty="0" smtClean="0"/>
              <a:t>tiredness, headache,  </a:t>
            </a:r>
            <a:endParaRPr lang="de-AT" sz="2200" dirty="0"/>
          </a:p>
          <a:p>
            <a:pPr lvl="1"/>
            <a:r>
              <a:rPr lang="en-US" sz="2200" dirty="0"/>
              <a:t>Mental signs, e.g. </a:t>
            </a:r>
            <a:r>
              <a:rPr lang="en-US" sz="2200" dirty="0" smtClean="0"/>
              <a:t>lack of concentrating</a:t>
            </a:r>
            <a:r>
              <a:rPr lang="en-US" sz="2200" dirty="0"/>
              <a:t>, losing track of </a:t>
            </a:r>
            <a:r>
              <a:rPr lang="en-US" sz="2200" dirty="0" smtClean="0"/>
              <a:t>time, confusion</a:t>
            </a:r>
            <a:endParaRPr lang="de-AT" sz="2200" dirty="0"/>
          </a:p>
          <a:p>
            <a:pPr lvl="1"/>
            <a:r>
              <a:rPr lang="en-US" sz="2200" dirty="0"/>
              <a:t>Emotional signs, e.g. anxiety, being sad, feeling useless </a:t>
            </a:r>
            <a:endParaRPr lang="de-AT" sz="2200" dirty="0"/>
          </a:p>
          <a:p>
            <a:pPr lvl="1"/>
            <a:r>
              <a:rPr lang="en-US" sz="2200" dirty="0"/>
              <a:t>Spiritual signs, e.g. life seems point-less</a:t>
            </a:r>
            <a:endParaRPr lang="de-AT" sz="2200" dirty="0"/>
          </a:p>
          <a:p>
            <a:pPr lvl="1"/>
            <a:r>
              <a:rPr lang="en-US" sz="2200" dirty="0" err="1"/>
              <a:t>Behavioural</a:t>
            </a:r>
            <a:r>
              <a:rPr lang="en-US" sz="2200" dirty="0"/>
              <a:t> signs, e.g. alcohol abuse, trouble sleeping, </a:t>
            </a:r>
            <a:r>
              <a:rPr lang="en-US" sz="2200" dirty="0" smtClean="0"/>
              <a:t>appetite changes</a:t>
            </a:r>
            <a:endParaRPr lang="de-AT" sz="2200" dirty="0"/>
          </a:p>
          <a:p>
            <a:pPr lvl="1"/>
            <a:r>
              <a:rPr lang="en-US" sz="2200" dirty="0"/>
              <a:t>Interpersonal signs, e.g. withdrawn, in conflict with others</a:t>
            </a:r>
            <a:endParaRPr lang="de-AT" sz="2200" dirty="0"/>
          </a:p>
          <a:p>
            <a:pPr marL="685800" lvl="2">
              <a:spcBef>
                <a:spcPts val="1000"/>
              </a:spcBef>
            </a:pPr>
            <a:endParaRPr lang="de-AT" sz="2200" b="1" dirty="0"/>
          </a:p>
          <a:p>
            <a:pPr marL="228600" lvl="1">
              <a:spcBef>
                <a:spcPts val="1000"/>
              </a:spcBef>
            </a:pPr>
            <a:endParaRPr lang="de-DE" sz="2600" b="1" dirty="0"/>
          </a:p>
        </p:txBody>
      </p:sp>
    </p:spTree>
    <p:extLst>
      <p:ext uri="{BB962C8B-B14F-4D97-AF65-F5344CB8AC3E}">
        <p14:creationId xmlns:p14="http://schemas.microsoft.com/office/powerpoint/2010/main" val="7885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>
                <a:solidFill>
                  <a:srgbClr val="C00000"/>
                </a:solidFill>
              </a:rPr>
              <a:t>Stress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Types of stress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de-DE" sz="2200" dirty="0" smtClean="0"/>
              <a:t>Normal stress (</a:t>
            </a:r>
            <a:r>
              <a:rPr lang="de-DE" sz="2200" dirty="0" err="1" smtClean="0"/>
              <a:t>general</a:t>
            </a:r>
            <a:r>
              <a:rPr lang="de-DE" sz="2200" dirty="0" smtClean="0"/>
              <a:t>, </a:t>
            </a:r>
            <a:r>
              <a:rPr lang="de-DE" sz="2200" dirty="0" err="1" smtClean="0"/>
              <a:t>day-to-day</a:t>
            </a:r>
            <a:r>
              <a:rPr lang="de-DE" sz="2200" dirty="0" smtClean="0"/>
              <a:t>) – </a:t>
            </a:r>
            <a:r>
              <a:rPr lang="de-DE" sz="2200" dirty="0" err="1" smtClean="0"/>
              <a:t>everyone</a:t>
            </a:r>
            <a:r>
              <a:rPr lang="de-DE" sz="2200" dirty="0" smtClean="0"/>
              <a:t> </a:t>
            </a:r>
            <a:r>
              <a:rPr lang="de-DE" sz="2200" dirty="0" err="1" smtClean="0"/>
              <a:t>has</a:t>
            </a:r>
            <a:r>
              <a:rPr lang="de-DE" sz="2200" dirty="0" smtClean="0"/>
              <a:t> </a:t>
            </a:r>
            <a:r>
              <a:rPr lang="de-DE" sz="2200" dirty="0" err="1" smtClean="0"/>
              <a:t>this</a:t>
            </a:r>
            <a:r>
              <a:rPr lang="de-DE" sz="2200" dirty="0" smtClean="0"/>
              <a:t> </a:t>
            </a:r>
            <a:r>
              <a:rPr lang="de-DE" sz="2200" dirty="0" err="1" smtClean="0"/>
              <a:t>kind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stress – </a:t>
            </a:r>
            <a:r>
              <a:rPr lang="de-DE" sz="2200" dirty="0" err="1" smtClean="0"/>
              <a:t>no</a:t>
            </a:r>
            <a:r>
              <a:rPr lang="de-DE" sz="2200" dirty="0" smtClean="0"/>
              <a:t> </a:t>
            </a:r>
            <a:r>
              <a:rPr lang="de-DE" sz="2200" dirty="0" err="1" smtClean="0"/>
              <a:t>intervention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required</a:t>
            </a:r>
            <a:endParaRPr lang="de-DE" sz="22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de-DE" sz="2200" dirty="0" err="1" smtClean="0"/>
              <a:t>Cumulative</a:t>
            </a:r>
            <a:r>
              <a:rPr lang="de-DE" sz="2200" dirty="0" smtClean="0"/>
              <a:t> stress – </a:t>
            </a:r>
            <a:r>
              <a:rPr lang="de-DE" sz="2200" dirty="0" err="1" smtClean="0"/>
              <a:t>occurs</a:t>
            </a:r>
            <a:r>
              <a:rPr lang="de-DE" sz="2200" dirty="0" smtClean="0"/>
              <a:t> </a:t>
            </a:r>
            <a:r>
              <a:rPr lang="de-DE" sz="2200" dirty="0" err="1" smtClean="0"/>
              <a:t>when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sources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stress </a:t>
            </a:r>
            <a:r>
              <a:rPr lang="de-DE" sz="2200" dirty="0" err="1" smtClean="0"/>
              <a:t>continue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interferes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regular</a:t>
            </a:r>
            <a:r>
              <a:rPr lang="de-DE" sz="2200" dirty="0" smtClean="0"/>
              <a:t> </a:t>
            </a:r>
            <a:r>
              <a:rPr lang="de-DE" sz="2200" dirty="0" err="1" smtClean="0"/>
              <a:t>patterns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functioning</a:t>
            </a:r>
            <a:endParaRPr lang="de-DE" sz="22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de-DE" sz="2200" dirty="0" smtClean="0"/>
              <a:t>Critical stress (</a:t>
            </a:r>
            <a:r>
              <a:rPr lang="de-DE" sz="2200" dirty="0" err="1" smtClean="0"/>
              <a:t>post</a:t>
            </a:r>
            <a:r>
              <a:rPr lang="de-DE" sz="2200" dirty="0" smtClean="0"/>
              <a:t> </a:t>
            </a:r>
            <a:r>
              <a:rPr lang="de-DE" sz="2200" dirty="0" err="1" smtClean="0"/>
              <a:t>traumatic</a:t>
            </a:r>
            <a:r>
              <a:rPr lang="de-DE" sz="2200" dirty="0" smtClean="0"/>
              <a:t> stress)</a:t>
            </a:r>
            <a:endParaRPr lang="de-AT" sz="2200" dirty="0"/>
          </a:p>
          <a:p>
            <a:pPr marL="228600" lvl="1">
              <a:spcBef>
                <a:spcPts val="1000"/>
              </a:spcBef>
            </a:pPr>
            <a:endParaRPr lang="de-DE" sz="2600" b="1" dirty="0"/>
          </a:p>
        </p:txBody>
      </p:sp>
    </p:spTree>
    <p:extLst>
      <p:ext uri="{BB962C8B-B14F-4D97-AF65-F5344CB8AC3E}">
        <p14:creationId xmlns:p14="http://schemas.microsoft.com/office/powerpoint/2010/main" val="20417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Psychosocial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r>
              <a:rPr lang="de-DE" sz="3200" b="1" dirty="0" smtClean="0">
                <a:solidFill>
                  <a:srgbClr val="C00000"/>
                </a:solidFill>
              </a:rPr>
              <a:t> – </a:t>
            </a:r>
            <a:r>
              <a:rPr lang="de-DE" sz="3200" b="1" dirty="0" err="1" smtClean="0">
                <a:solidFill>
                  <a:srgbClr val="C00000"/>
                </a:solidFill>
              </a:rPr>
              <a:t>before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 smtClean="0"/>
              <a:t>Establish</a:t>
            </a:r>
            <a:r>
              <a:rPr lang="de-DE" sz="2400" dirty="0" smtClean="0"/>
              <a:t> a Peer </a:t>
            </a:r>
            <a:r>
              <a:rPr lang="de-DE" sz="2400" dirty="0" err="1" smtClean="0"/>
              <a:t>support</a:t>
            </a:r>
            <a:r>
              <a:rPr lang="de-DE" sz="2400" dirty="0" smtClean="0"/>
              <a:t> </a:t>
            </a:r>
            <a:r>
              <a:rPr lang="de-DE" sz="2400" dirty="0" err="1" smtClean="0"/>
              <a:t>system</a:t>
            </a:r>
            <a:endParaRPr lang="de-DE" sz="2400" dirty="0" smtClean="0"/>
          </a:p>
          <a:p>
            <a:pPr lvl="1"/>
            <a:r>
              <a:rPr lang="de-DE" dirty="0">
                <a:latin typeface="Calibri" charset="0"/>
              </a:rPr>
              <a:t>Formal: </a:t>
            </a:r>
            <a:r>
              <a:rPr lang="de-DE" dirty="0" err="1">
                <a:latin typeface="Calibri" charset="0"/>
              </a:rPr>
              <a:t>s</a:t>
            </a:r>
            <a:r>
              <a:rPr lang="de-DE" dirty="0" err="1" smtClean="0">
                <a:latin typeface="Calibri" charset="0"/>
              </a:rPr>
              <a:t>upport</a:t>
            </a:r>
            <a:r>
              <a:rPr lang="de-DE" dirty="0" smtClean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given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by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trained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colleagues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from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the</a:t>
            </a:r>
            <a:r>
              <a:rPr lang="de-DE" dirty="0">
                <a:latin typeface="Calibri" charset="0"/>
              </a:rPr>
              <a:t> same </a:t>
            </a:r>
            <a:r>
              <a:rPr lang="de-DE" dirty="0" err="1">
                <a:latin typeface="Calibri" charset="0"/>
              </a:rPr>
              <a:t>field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of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work</a:t>
            </a:r>
            <a:endParaRPr lang="de-DE" dirty="0">
              <a:latin typeface="Calibri" charset="0"/>
            </a:endParaRPr>
          </a:p>
          <a:p>
            <a:pPr lvl="1"/>
            <a:r>
              <a:rPr lang="de-DE" dirty="0">
                <a:latin typeface="Calibri" charset="0"/>
              </a:rPr>
              <a:t>Informal: </a:t>
            </a:r>
            <a:r>
              <a:rPr lang="de-DE" dirty="0" err="1">
                <a:latin typeface="Calibri" charset="0"/>
              </a:rPr>
              <a:t>any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support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given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by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 smtClean="0">
                <a:latin typeface="Calibri" charset="0"/>
              </a:rPr>
              <a:t>colleagues</a:t>
            </a:r>
            <a:endParaRPr lang="de-DE" dirty="0" smtClean="0">
              <a:latin typeface="Calibri" charset="0"/>
            </a:endParaRPr>
          </a:p>
          <a:p>
            <a:pPr lvl="1"/>
            <a:r>
              <a:rPr lang="de-DE" dirty="0" err="1">
                <a:latin typeface="Calibri" charset="0"/>
              </a:rPr>
              <a:t>c</a:t>
            </a:r>
            <a:r>
              <a:rPr lang="de-DE" dirty="0" err="1" smtClean="0">
                <a:latin typeface="Calibri" charset="0"/>
              </a:rPr>
              <a:t>onsists</a:t>
            </a:r>
            <a:r>
              <a:rPr lang="de-DE" dirty="0" smtClean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of</a:t>
            </a:r>
            <a:r>
              <a:rPr lang="de-DE" dirty="0">
                <a:latin typeface="Calibri" charset="0"/>
              </a:rPr>
              <a:t> a </a:t>
            </a:r>
            <a:r>
              <a:rPr lang="de-DE" dirty="0" err="1">
                <a:latin typeface="Calibri" charset="0"/>
              </a:rPr>
              <a:t>good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structure</a:t>
            </a:r>
            <a:r>
              <a:rPr lang="de-DE" dirty="0">
                <a:latin typeface="Calibri" charset="0"/>
              </a:rPr>
              <a:t>, </a:t>
            </a:r>
            <a:r>
              <a:rPr lang="de-DE" dirty="0" err="1">
                <a:latin typeface="Calibri" charset="0"/>
              </a:rPr>
              <a:t>selection</a:t>
            </a:r>
            <a:r>
              <a:rPr lang="de-DE" dirty="0">
                <a:latin typeface="Calibri" charset="0"/>
              </a:rPr>
              <a:t>, </a:t>
            </a:r>
            <a:r>
              <a:rPr lang="de-DE" dirty="0" err="1">
                <a:latin typeface="Calibri" charset="0"/>
              </a:rPr>
              <a:t>training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and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supervision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of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peers</a:t>
            </a:r>
            <a:r>
              <a:rPr lang="de-DE" dirty="0">
                <a:latin typeface="Calibri" charset="0"/>
              </a:rPr>
              <a:t>, </a:t>
            </a:r>
            <a:r>
              <a:rPr lang="de-DE" dirty="0" err="1">
                <a:latin typeface="Calibri" charset="0"/>
              </a:rPr>
              <a:t>teamleaders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and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regular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meetings</a:t>
            </a:r>
            <a:r>
              <a:rPr lang="de-DE" dirty="0">
                <a:latin typeface="Calibri" charset="0"/>
              </a:rPr>
              <a:t>, </a:t>
            </a:r>
            <a:r>
              <a:rPr lang="de-DE" dirty="0" err="1">
                <a:latin typeface="Calibri" charset="0"/>
              </a:rPr>
              <a:t>good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documenttation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and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monitoring</a:t>
            </a:r>
            <a:r>
              <a:rPr lang="de-DE" dirty="0">
                <a:latin typeface="Calibri" charset="0"/>
              </a:rPr>
              <a:t>, </a:t>
            </a:r>
            <a:r>
              <a:rPr lang="de-DE" dirty="0" err="1">
                <a:latin typeface="Calibri" charset="0"/>
              </a:rPr>
              <a:t>evaluation</a:t>
            </a:r>
            <a:endParaRPr lang="de-DE" dirty="0">
              <a:latin typeface="Calibri" charset="0"/>
            </a:endParaRPr>
          </a:p>
          <a:p>
            <a:pPr lvl="1"/>
            <a:r>
              <a:rPr lang="de-DE" dirty="0">
                <a:latin typeface="Calibri" charset="0"/>
              </a:rPr>
              <a:t>Mental </a:t>
            </a:r>
            <a:r>
              <a:rPr lang="de-DE" dirty="0" err="1">
                <a:latin typeface="Calibri" charset="0"/>
              </a:rPr>
              <a:t>health</a:t>
            </a:r>
            <a:r>
              <a:rPr lang="de-DE" dirty="0">
                <a:latin typeface="Calibri" charset="0"/>
              </a:rPr>
              <a:t> professionals </a:t>
            </a:r>
            <a:r>
              <a:rPr lang="de-DE" dirty="0" err="1">
                <a:latin typeface="Calibri" charset="0"/>
              </a:rPr>
              <a:t>as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support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for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peers</a:t>
            </a:r>
            <a:endParaRPr lang="de-DE" dirty="0">
              <a:latin typeface="Calibri" charset="0"/>
            </a:endParaRPr>
          </a:p>
          <a:p>
            <a:pPr lvl="1"/>
            <a:endParaRPr lang="de-DE" dirty="0">
              <a:latin typeface="Calibri" charset="0"/>
            </a:endParaRPr>
          </a:p>
          <a:p>
            <a:pPr marL="685800" lvl="2">
              <a:spcBef>
                <a:spcPts val="1000"/>
              </a:spcBef>
            </a:pPr>
            <a:endParaRPr lang="de-DE" sz="2400" dirty="0" smtClean="0"/>
          </a:p>
          <a:p>
            <a:pPr marL="685800" lvl="2">
              <a:spcBef>
                <a:spcPts val="1000"/>
              </a:spcBef>
            </a:pPr>
            <a:endParaRPr lang="de-AT" sz="2200" b="1" dirty="0"/>
          </a:p>
          <a:p>
            <a:pPr marL="228600" lvl="1">
              <a:spcBef>
                <a:spcPts val="1000"/>
              </a:spcBef>
            </a:pPr>
            <a:endParaRPr lang="de-DE" sz="2600" b="1" dirty="0"/>
          </a:p>
        </p:txBody>
      </p:sp>
    </p:spTree>
    <p:extLst>
      <p:ext uri="{BB962C8B-B14F-4D97-AF65-F5344CB8AC3E}">
        <p14:creationId xmlns:p14="http://schemas.microsoft.com/office/powerpoint/2010/main" val="14242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86946" y="1429657"/>
            <a:ext cx="7886700" cy="49285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200" b="1" dirty="0" smtClean="0">
                <a:solidFill>
                  <a:srgbClr val="C00000"/>
                </a:solidFill>
              </a:rPr>
              <a:t>Disastermanagement</a:t>
            </a:r>
            <a:endParaRPr lang="de-DE" sz="32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altLang="de-DE" sz="2400" dirty="0" smtClean="0"/>
              <a:t>Call </a:t>
            </a:r>
            <a:r>
              <a:rPr lang="de-DE" altLang="de-DE" sz="2400" dirty="0"/>
              <a:t>in </a:t>
            </a:r>
            <a:r>
              <a:rPr lang="de-DE" altLang="de-DE" sz="2400" dirty="0" err="1"/>
              <a:t>your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crisis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management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team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set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up</a:t>
            </a:r>
            <a:r>
              <a:rPr lang="de-DE" altLang="de-DE" sz="2400" dirty="0"/>
              <a:t> a </a:t>
            </a:r>
            <a:r>
              <a:rPr lang="de-DE" altLang="de-DE" sz="2400" dirty="0" err="1" smtClean="0"/>
              <a:t>base</a:t>
            </a:r>
            <a:r>
              <a:rPr lang="de-DE" altLang="de-DE" sz="2400" dirty="0" smtClean="0"/>
              <a:t>, </a:t>
            </a:r>
            <a:r>
              <a:rPr lang="de-DE" altLang="de-DE" sz="2400" dirty="0" err="1"/>
              <a:t>ensure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your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own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basic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safety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evacuation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routes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food</a:t>
            </a:r>
            <a:r>
              <a:rPr lang="de-DE" altLang="de-DE" sz="2400" dirty="0"/>
              <a:t>, etc.</a:t>
            </a:r>
            <a:endParaRPr lang="de-AT" altLang="de-DE" sz="240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altLang="de-DE" sz="2400" dirty="0"/>
              <a:t>Send out a </a:t>
            </a:r>
            <a:r>
              <a:rPr lang="de-DE" altLang="de-DE" sz="2400" dirty="0" err="1"/>
              <a:t>team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conduct</a:t>
            </a:r>
            <a:r>
              <a:rPr lang="de-DE" altLang="de-DE" sz="2400" dirty="0"/>
              <a:t> a rapid </a:t>
            </a:r>
            <a:r>
              <a:rPr lang="de-DE" altLang="de-DE" sz="2400" dirty="0" err="1"/>
              <a:t>assessment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of</a:t>
            </a:r>
            <a:r>
              <a:rPr lang="de-DE" altLang="de-DE" sz="2400" dirty="0"/>
              <a:t> </a:t>
            </a:r>
            <a:r>
              <a:rPr lang="de-DE" altLang="de-DE" sz="2400" dirty="0" err="1"/>
              <a:t>needs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 smtClean="0"/>
              <a:t>capacities</a:t>
            </a:r>
            <a:r>
              <a:rPr lang="de-DE" altLang="de-DE" sz="2400" dirty="0" smtClean="0"/>
              <a:t>. </a:t>
            </a:r>
            <a:r>
              <a:rPr lang="de-DE" altLang="de-DE" sz="2400" dirty="0" err="1" smtClean="0"/>
              <a:t>Use</a:t>
            </a:r>
            <a:r>
              <a:rPr lang="de-DE" altLang="de-DE" sz="2400" dirty="0" smtClean="0"/>
              <a:t> </a:t>
            </a:r>
            <a:r>
              <a:rPr lang="de-DE" altLang="de-DE" sz="2400" dirty="0" err="1"/>
              <a:t>your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psychosocial</a:t>
            </a:r>
            <a:r>
              <a:rPr lang="de-DE" altLang="de-DE" sz="2400" dirty="0"/>
              <a:t> </a:t>
            </a:r>
            <a:r>
              <a:rPr lang="de-DE" altLang="de-DE" sz="2400" dirty="0" err="1"/>
              <a:t>response</a:t>
            </a:r>
            <a:r>
              <a:rPr lang="de-DE" altLang="de-DE" sz="2400" dirty="0"/>
              <a:t> plan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get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feedback</a:t>
            </a:r>
            <a:r>
              <a:rPr lang="de-DE" altLang="de-DE" sz="2400" dirty="0"/>
              <a:t> </a:t>
            </a:r>
            <a:r>
              <a:rPr lang="de-DE" altLang="de-DE" sz="2400" dirty="0" err="1"/>
              <a:t>quickly</a:t>
            </a:r>
            <a:r>
              <a:rPr lang="de-DE" altLang="de-DE" sz="2400" dirty="0"/>
              <a:t> in oder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plan </a:t>
            </a:r>
            <a:r>
              <a:rPr lang="de-DE" altLang="de-DE" sz="2400" dirty="0" err="1"/>
              <a:t>your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first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intervention</a:t>
            </a:r>
            <a:r>
              <a:rPr lang="de-DE" altLang="de-DE" sz="2400" dirty="0" smtClean="0"/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altLang="de-DE" sz="2400" dirty="0" smtClean="0"/>
              <a:t>Plan </a:t>
            </a:r>
            <a:r>
              <a:rPr lang="de-DE" altLang="de-DE" sz="2400" dirty="0" err="1"/>
              <a:t>what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activities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are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needed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immediately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those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that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can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come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later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work</a:t>
            </a:r>
            <a:r>
              <a:rPr lang="de-DE" altLang="de-DE" sz="2400" dirty="0"/>
              <a:t> </a:t>
            </a:r>
            <a:r>
              <a:rPr lang="de-DE" altLang="de-DE" sz="2500" dirty="0"/>
              <a:t>out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which</a:t>
            </a:r>
            <a:r>
              <a:rPr lang="de-DE" altLang="de-DE" sz="2400" dirty="0"/>
              <a:t> </a:t>
            </a:r>
            <a:r>
              <a:rPr lang="de-DE" altLang="de-DE" sz="2400" dirty="0" err="1"/>
              <a:t>helpers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are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needed</a:t>
            </a:r>
            <a:r>
              <a:rPr lang="de-DE" altLang="de-DE" sz="2400" dirty="0"/>
              <a:t> - </a:t>
            </a:r>
            <a:r>
              <a:rPr lang="de-DE" altLang="de-DE" sz="2400" dirty="0" err="1"/>
              <a:t>members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of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the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community</a:t>
            </a:r>
            <a:r>
              <a:rPr lang="de-DE" altLang="de-DE" sz="2400" dirty="0"/>
              <a:t>/ </a:t>
            </a:r>
            <a:r>
              <a:rPr lang="de-DE" altLang="de-DE" sz="2400" dirty="0" err="1"/>
              <a:t>community</a:t>
            </a:r>
            <a:r>
              <a:rPr lang="de-DE" altLang="de-DE" sz="2400" dirty="0"/>
              <a:t> </a:t>
            </a:r>
            <a:r>
              <a:rPr lang="de-DE" altLang="de-DE" sz="2400" dirty="0" err="1"/>
              <a:t>leaders</a:t>
            </a:r>
            <a:r>
              <a:rPr lang="de-DE" altLang="de-DE" sz="2400" dirty="0"/>
              <a:t>/</a:t>
            </a:r>
            <a:r>
              <a:rPr lang="de-DE" altLang="de-DE" sz="2400" dirty="0" err="1"/>
              <a:t>volunteers</a:t>
            </a:r>
            <a:r>
              <a:rPr lang="de-DE" altLang="de-DE" sz="2400" dirty="0"/>
              <a:t>/</a:t>
            </a:r>
            <a:r>
              <a:rPr lang="de-DE" altLang="de-DE" sz="2400" dirty="0" err="1"/>
              <a:t>trained</a:t>
            </a:r>
            <a:r>
              <a:rPr lang="de-DE" altLang="de-DE" sz="2400" dirty="0"/>
              <a:t> PSS </a:t>
            </a:r>
            <a:r>
              <a:rPr lang="de-DE" altLang="de-DE" sz="2400" dirty="0" err="1"/>
              <a:t>personnel</a:t>
            </a:r>
            <a:r>
              <a:rPr lang="de-DE" altLang="de-DE" sz="2400" dirty="0"/>
              <a:t>/mental </a:t>
            </a:r>
            <a:r>
              <a:rPr lang="de-DE" altLang="de-DE" sz="2400" dirty="0" err="1"/>
              <a:t>health</a:t>
            </a:r>
            <a:r>
              <a:rPr lang="de-DE" altLang="de-DE" sz="2400" dirty="0"/>
              <a:t> professionals. </a:t>
            </a:r>
            <a:endParaRPr lang="de-DE" altLang="de-DE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altLang="de-DE" sz="2400" dirty="0" err="1" smtClean="0"/>
              <a:t>Involve</a:t>
            </a:r>
            <a:r>
              <a:rPr lang="de-DE" altLang="de-DE" sz="2400" dirty="0" smtClean="0"/>
              <a:t> </a:t>
            </a:r>
            <a:r>
              <a:rPr lang="de-DE" altLang="de-DE" sz="2400" dirty="0"/>
              <a:t>all relevant </a:t>
            </a:r>
            <a:r>
              <a:rPr lang="de-DE" altLang="de-DE" sz="2400" dirty="0" err="1"/>
              <a:t>groups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stakeholders</a:t>
            </a:r>
            <a:r>
              <a:rPr lang="de-DE" altLang="de-DE" sz="2400" dirty="0"/>
              <a:t> in </a:t>
            </a:r>
            <a:r>
              <a:rPr lang="de-DE" altLang="de-DE" sz="2400" dirty="0" err="1"/>
              <a:t>planning</a:t>
            </a:r>
            <a:r>
              <a:rPr lang="de-DE" altLang="de-DE" sz="2400" dirty="0"/>
              <a:t> </a:t>
            </a:r>
            <a:r>
              <a:rPr lang="de-DE" altLang="de-DE" sz="2400" dirty="0" err="1"/>
              <a:t>for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psychosocial</a:t>
            </a:r>
            <a:r>
              <a:rPr lang="de-DE" altLang="de-DE" sz="2400" dirty="0"/>
              <a:t> care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support</a:t>
            </a:r>
            <a:r>
              <a:rPr lang="de-DE" altLang="de-DE" sz="2400" dirty="0"/>
              <a:t>.</a:t>
            </a:r>
            <a:endParaRPr lang="de-AT" altLang="de-DE" sz="2400" dirty="0"/>
          </a:p>
          <a:p>
            <a:endParaRPr lang="de-AT" altLang="de-DE" sz="2200" b="1" dirty="0"/>
          </a:p>
          <a:p>
            <a:endParaRPr lang="de-DE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68918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03421" y="1507524"/>
            <a:ext cx="7886700" cy="4867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Framework </a:t>
            </a:r>
            <a:r>
              <a:rPr lang="de-DE" sz="3200" b="1" dirty="0" err="1">
                <a:solidFill>
                  <a:srgbClr val="C00000"/>
                </a:solidFill>
              </a:rPr>
              <a:t>of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r>
              <a:rPr lang="de-DE" sz="3200" b="1" dirty="0">
                <a:solidFill>
                  <a:srgbClr val="C00000"/>
                </a:solidFill>
              </a:rPr>
              <a:t> – </a:t>
            </a:r>
            <a:r>
              <a:rPr lang="de-DE" sz="3200" b="1" dirty="0" err="1">
                <a:solidFill>
                  <a:srgbClr val="C00000"/>
                </a:solidFill>
              </a:rPr>
              <a:t>before</a:t>
            </a:r>
            <a:r>
              <a:rPr lang="de-DE" sz="3200" b="1" dirty="0">
                <a:solidFill>
                  <a:srgbClr val="C00000"/>
                </a:solidFill>
              </a:rPr>
              <a:t> – </a:t>
            </a:r>
            <a:r>
              <a:rPr lang="de-DE" sz="3200" b="1" dirty="0" err="1" smtClean="0">
                <a:solidFill>
                  <a:srgbClr val="C00000"/>
                </a:solidFill>
              </a:rPr>
              <a:t>briefing</a:t>
            </a:r>
            <a:endParaRPr lang="de-DE" sz="3200" b="1" dirty="0" smtClean="0">
              <a:solidFill>
                <a:srgbClr val="C00000"/>
              </a:solidFill>
            </a:endParaRPr>
          </a:p>
          <a:p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organization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work</a:t>
            </a:r>
            <a:endParaRPr lang="de-DE" sz="2400" dirty="0" smtClean="0"/>
          </a:p>
          <a:p>
            <a:pPr lvl="1"/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nature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emergency</a:t>
            </a:r>
            <a:endParaRPr lang="de-DE" dirty="0" smtClean="0"/>
          </a:p>
          <a:p>
            <a:pPr lvl="1"/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responsibility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endParaRPr lang="de-DE" dirty="0" smtClean="0"/>
          </a:p>
          <a:p>
            <a:pPr lvl="1"/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register</a:t>
            </a:r>
            <a:r>
              <a:rPr lang="de-DE" dirty="0" smtClean="0"/>
              <a:t>, </a:t>
            </a:r>
            <a:r>
              <a:rPr lang="de-DE" dirty="0" err="1" smtClean="0"/>
              <a:t>food</a:t>
            </a:r>
            <a:r>
              <a:rPr lang="de-DE" dirty="0" smtClean="0"/>
              <a:t>, </a:t>
            </a:r>
            <a:r>
              <a:rPr lang="de-DE" dirty="0" err="1" smtClean="0"/>
              <a:t>drink</a:t>
            </a:r>
            <a:r>
              <a:rPr lang="de-DE" dirty="0" smtClean="0"/>
              <a:t>, </a:t>
            </a:r>
            <a:r>
              <a:rPr lang="de-DE" dirty="0" err="1" smtClean="0"/>
              <a:t>shift</a:t>
            </a:r>
            <a:r>
              <a:rPr lang="de-DE" dirty="0" smtClean="0"/>
              <a:t>, </a:t>
            </a:r>
            <a:r>
              <a:rPr lang="de-DE" dirty="0" err="1" smtClean="0"/>
              <a:t>breaks</a:t>
            </a:r>
            <a:r>
              <a:rPr lang="de-DE" dirty="0" smtClean="0"/>
              <a:t>, team-meetings, </a:t>
            </a:r>
            <a:r>
              <a:rPr lang="de-DE" dirty="0" err="1" smtClean="0"/>
              <a:t>support</a:t>
            </a:r>
            <a:r>
              <a:rPr lang="de-DE" dirty="0" smtClean="0"/>
              <a:t>, </a:t>
            </a:r>
            <a:r>
              <a:rPr lang="de-DE" dirty="0" err="1" smtClean="0"/>
              <a:t>debriefing</a:t>
            </a:r>
            <a:r>
              <a:rPr lang="de-DE" dirty="0" smtClean="0"/>
              <a:t>, </a:t>
            </a:r>
            <a:r>
              <a:rPr lang="de-DE" dirty="0" err="1" smtClean="0"/>
              <a:t>go-home</a:t>
            </a:r>
            <a:endParaRPr lang="de-DE" dirty="0" smtClean="0"/>
          </a:p>
          <a:p>
            <a:r>
              <a:rPr lang="de-DE" sz="2400" dirty="0" err="1" smtClean="0"/>
              <a:t>provide</a:t>
            </a:r>
            <a:r>
              <a:rPr lang="de-DE" sz="2400" dirty="0" smtClean="0"/>
              <a:t> a </a:t>
            </a:r>
            <a:r>
              <a:rPr lang="de-DE" sz="2400" dirty="0" err="1" smtClean="0"/>
              <a:t>psychosocial</a:t>
            </a:r>
            <a:r>
              <a:rPr lang="de-DE" sz="2400" dirty="0" smtClean="0"/>
              <a:t> </a:t>
            </a:r>
            <a:r>
              <a:rPr lang="de-DE" sz="2400" dirty="0" err="1" smtClean="0"/>
              <a:t>briefing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volunteers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do in </a:t>
            </a:r>
            <a:r>
              <a:rPr lang="de-DE" sz="2400" dirty="0" err="1" smtClean="0"/>
              <a:t>order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prevent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release</a:t>
            </a:r>
            <a:r>
              <a:rPr lang="de-DE" sz="2400" dirty="0" smtClean="0"/>
              <a:t> stress</a:t>
            </a:r>
          </a:p>
          <a:p>
            <a:r>
              <a:rPr lang="de-DE" sz="2400" dirty="0" err="1" smtClean="0"/>
              <a:t>prepare</a:t>
            </a:r>
            <a:r>
              <a:rPr lang="de-DE" sz="2400" dirty="0" smtClean="0"/>
              <a:t>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written</a:t>
            </a:r>
            <a:r>
              <a:rPr lang="de-DE" sz="2400" dirty="0" smtClean="0"/>
              <a:t>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stress, </a:t>
            </a:r>
            <a:r>
              <a:rPr lang="de-DE" sz="2400" dirty="0" err="1" smtClean="0"/>
              <a:t>his</a:t>
            </a:r>
            <a:r>
              <a:rPr lang="de-DE" sz="2400" dirty="0" smtClean="0"/>
              <a:t> </a:t>
            </a:r>
            <a:r>
              <a:rPr lang="de-DE" sz="2400" dirty="0" err="1" smtClean="0"/>
              <a:t>impacts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</a:p>
          <a:p>
            <a:r>
              <a:rPr lang="de-DE" sz="2400" u="sng" dirty="0" err="1" smtClean="0"/>
              <a:t>give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information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about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self</a:t>
            </a:r>
            <a:r>
              <a:rPr lang="de-DE" sz="2400" u="sng" dirty="0" smtClean="0"/>
              <a:t>-care </a:t>
            </a:r>
            <a:r>
              <a:rPr lang="de-DE" sz="2400" u="sng" dirty="0" err="1" smtClean="0"/>
              <a:t>and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coping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strategies</a:t>
            </a:r>
            <a:endParaRPr lang="de-DE" sz="2400" u="sng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507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6031" y="1357745"/>
            <a:ext cx="8287265" cy="510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3000" b="1" dirty="0" smtClean="0">
                <a:solidFill>
                  <a:srgbClr val="C00000"/>
                </a:solidFill>
              </a:rPr>
              <a:t>Training </a:t>
            </a:r>
            <a:r>
              <a:rPr lang="de-AT" sz="3000" b="1" dirty="0" err="1" smtClean="0">
                <a:solidFill>
                  <a:srgbClr val="C00000"/>
                </a:solidFill>
              </a:rPr>
              <a:t>overview</a:t>
            </a:r>
            <a:endParaRPr lang="de-AT" sz="3000" b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de-DE" sz="2400" dirty="0" smtClean="0"/>
              <a:t>Welcome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introduction</a:t>
            </a:r>
            <a:endParaRPr lang="de-DE" sz="2400" dirty="0" smtClean="0"/>
          </a:p>
          <a:p>
            <a:pPr>
              <a:lnSpc>
                <a:spcPct val="110000"/>
              </a:lnSpc>
            </a:pPr>
            <a:r>
              <a:rPr lang="de-DE" sz="2400" dirty="0" smtClean="0"/>
              <a:t>Basic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 </a:t>
            </a:r>
            <a:r>
              <a:rPr lang="de-DE" sz="2400" dirty="0" err="1" smtClean="0"/>
              <a:t>disastermanagement</a:t>
            </a:r>
            <a:endParaRPr lang="de-DE" sz="2400" dirty="0" smtClean="0"/>
          </a:p>
          <a:p>
            <a:pPr>
              <a:lnSpc>
                <a:spcPct val="110000"/>
              </a:lnSpc>
            </a:pPr>
            <a:r>
              <a:rPr lang="de-DE" sz="2400" dirty="0" smtClean="0"/>
              <a:t>Framework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endParaRPr lang="de-DE" sz="2400" dirty="0"/>
          </a:p>
          <a:p>
            <a:pPr lvl="1">
              <a:lnSpc>
                <a:spcPct val="110000"/>
              </a:lnSpc>
            </a:pPr>
            <a:r>
              <a:rPr lang="de-DE" sz="2200" dirty="0" err="1" smtClean="0"/>
              <a:t>before</a:t>
            </a:r>
            <a:endParaRPr lang="de-DE" sz="2200" dirty="0"/>
          </a:p>
          <a:p>
            <a:pPr lvl="1">
              <a:lnSpc>
                <a:spcPct val="110000"/>
              </a:lnSpc>
            </a:pPr>
            <a:r>
              <a:rPr lang="de-DE" sz="2200" dirty="0" err="1"/>
              <a:t>d</a:t>
            </a:r>
            <a:r>
              <a:rPr lang="de-DE" sz="2200" dirty="0" err="1" smtClean="0"/>
              <a:t>uring</a:t>
            </a:r>
            <a:endParaRPr lang="de-DE" sz="2200" dirty="0"/>
          </a:p>
          <a:p>
            <a:pPr lvl="1">
              <a:lnSpc>
                <a:spcPct val="110000"/>
              </a:lnSpc>
            </a:pPr>
            <a:r>
              <a:rPr lang="de-DE" sz="2200" dirty="0"/>
              <a:t>a</a:t>
            </a:r>
            <a:r>
              <a:rPr lang="de-DE" sz="2200" dirty="0" smtClean="0"/>
              <a:t>fter</a:t>
            </a:r>
            <a:endParaRPr lang="de-DE" sz="2200" dirty="0"/>
          </a:p>
          <a:p>
            <a:pPr>
              <a:lnSpc>
                <a:spcPct val="110000"/>
              </a:lnSpc>
            </a:pPr>
            <a:r>
              <a:rPr lang="de-DE" sz="2400" dirty="0" err="1" smtClean="0"/>
              <a:t>Teamleader´s</a:t>
            </a:r>
            <a:r>
              <a:rPr lang="de-DE" sz="2400" dirty="0" smtClean="0"/>
              <a:t> </a:t>
            </a:r>
            <a:r>
              <a:rPr lang="de-DE" sz="2400" dirty="0" err="1" smtClean="0"/>
              <a:t>responsibility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36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00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425146"/>
            <a:ext cx="7886700" cy="513369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Self</a:t>
            </a:r>
            <a:r>
              <a:rPr lang="de-DE" sz="3200" b="1" dirty="0" smtClean="0">
                <a:solidFill>
                  <a:srgbClr val="C00000"/>
                </a:solidFill>
              </a:rPr>
              <a:t>-care </a:t>
            </a:r>
            <a:r>
              <a:rPr lang="de-DE" sz="3200" b="1" dirty="0" err="1">
                <a:solidFill>
                  <a:srgbClr val="C00000"/>
                </a:solidFill>
              </a:rPr>
              <a:t>and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coping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strategies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en-US" sz="2200" dirty="0" smtClean="0"/>
              <a:t>Setting </a:t>
            </a:r>
            <a:r>
              <a:rPr lang="en-US" sz="2200" dirty="0"/>
              <a:t>goals and make a plan to accomplish them</a:t>
            </a:r>
            <a:endParaRPr lang="de-AT" sz="2200" dirty="0"/>
          </a:p>
          <a:p>
            <a:r>
              <a:rPr lang="en-US" sz="2200" dirty="0"/>
              <a:t>Try to keep on regular routines</a:t>
            </a:r>
            <a:endParaRPr lang="de-AT" sz="2200" dirty="0"/>
          </a:p>
          <a:p>
            <a:r>
              <a:rPr lang="en-US" sz="2200" dirty="0"/>
              <a:t>Talk about experiences</a:t>
            </a:r>
            <a:endParaRPr lang="de-AT" sz="2200" dirty="0"/>
          </a:p>
          <a:p>
            <a:r>
              <a:rPr lang="en-US" sz="2200" dirty="0"/>
              <a:t>Get enough rest and sleep</a:t>
            </a:r>
            <a:endParaRPr lang="de-AT" sz="2200" dirty="0"/>
          </a:p>
          <a:p>
            <a:r>
              <a:rPr lang="en-US" sz="2200" dirty="0"/>
              <a:t>Limit your intake of alcohol, </a:t>
            </a:r>
            <a:r>
              <a:rPr lang="en-US" sz="2200" dirty="0" err="1"/>
              <a:t>tabacco</a:t>
            </a:r>
            <a:r>
              <a:rPr lang="en-US" sz="2200" dirty="0"/>
              <a:t>,... avoid coffee before going to sleep</a:t>
            </a:r>
            <a:endParaRPr lang="de-AT" sz="2200" dirty="0"/>
          </a:p>
          <a:p>
            <a:r>
              <a:rPr lang="en-US" sz="2200" dirty="0"/>
              <a:t>Eat healthy food and try to keep regular meal times</a:t>
            </a:r>
            <a:endParaRPr lang="de-AT" sz="2200" dirty="0"/>
          </a:p>
          <a:p>
            <a:r>
              <a:rPr lang="en-US" sz="2200" dirty="0"/>
              <a:t>Keep in touch with loved ones</a:t>
            </a:r>
            <a:endParaRPr lang="de-AT" sz="2200" dirty="0"/>
          </a:p>
          <a:p>
            <a:r>
              <a:rPr lang="en-US" sz="2200" dirty="0"/>
              <a:t>Play games or sports and take time for fun</a:t>
            </a:r>
            <a:endParaRPr lang="de-AT" sz="2200" dirty="0"/>
          </a:p>
          <a:p>
            <a:r>
              <a:rPr lang="en-US" sz="2200" dirty="0"/>
              <a:t>Consciously try to relax by doing things you enjoy, such as yoga</a:t>
            </a:r>
            <a:endParaRPr lang="de-AT" sz="2200" dirty="0"/>
          </a:p>
          <a:p>
            <a:r>
              <a:rPr lang="en-US" sz="2200" dirty="0"/>
              <a:t>Seeking help from others</a:t>
            </a:r>
            <a:endParaRPr lang="de-AT" sz="2200" dirty="0"/>
          </a:p>
          <a:p>
            <a:r>
              <a:rPr lang="en-US" sz="2200" dirty="0"/>
              <a:t>Trying to make sense of what happened</a:t>
            </a:r>
            <a:endParaRPr lang="de-AT" sz="2200" dirty="0"/>
          </a:p>
          <a:p>
            <a:r>
              <a:rPr lang="en-US" sz="2200" dirty="0"/>
              <a:t>…</a:t>
            </a:r>
            <a:endParaRPr lang="de-AT" sz="2200" dirty="0"/>
          </a:p>
          <a:p>
            <a:endParaRPr lang="de-DE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598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5800" y="1408671"/>
            <a:ext cx="7263714" cy="4768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Framework </a:t>
            </a:r>
            <a:r>
              <a:rPr lang="de-DE" sz="3200" b="1" dirty="0" err="1">
                <a:solidFill>
                  <a:srgbClr val="C00000"/>
                </a:solidFill>
              </a:rPr>
              <a:t>of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r>
              <a:rPr lang="de-DE" sz="3200" b="1" dirty="0">
                <a:solidFill>
                  <a:srgbClr val="C00000"/>
                </a:solidFill>
              </a:rPr>
              <a:t> – </a:t>
            </a:r>
            <a:r>
              <a:rPr lang="de-DE" sz="3200" b="1" dirty="0" err="1">
                <a:solidFill>
                  <a:srgbClr val="C00000"/>
                </a:solidFill>
              </a:rPr>
              <a:t>before</a:t>
            </a:r>
            <a:r>
              <a:rPr lang="de-DE" sz="3200" b="1" dirty="0">
                <a:solidFill>
                  <a:srgbClr val="C00000"/>
                </a:solidFill>
              </a:rPr>
              <a:t> – </a:t>
            </a:r>
            <a:r>
              <a:rPr lang="de-DE" sz="3200" b="1" dirty="0" err="1">
                <a:solidFill>
                  <a:srgbClr val="C00000"/>
                </a:solidFill>
              </a:rPr>
              <a:t>working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environment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/>
              <a:t>g</a:t>
            </a:r>
            <a:r>
              <a:rPr lang="de-DE" sz="2400" dirty="0" err="1" smtClean="0"/>
              <a:t>ive</a:t>
            </a:r>
            <a:r>
              <a:rPr lang="de-DE" sz="2400" dirty="0" smtClean="0"/>
              <a:t> </a:t>
            </a:r>
            <a:r>
              <a:rPr lang="de-DE" sz="2400" dirty="0" err="1" smtClean="0"/>
              <a:t>identification</a:t>
            </a:r>
            <a:r>
              <a:rPr lang="de-DE" sz="2400" dirty="0" smtClean="0"/>
              <a:t> material (ID-Cards, </a:t>
            </a:r>
            <a:r>
              <a:rPr lang="de-DE" sz="2400" dirty="0" err="1" smtClean="0"/>
              <a:t>vests</a:t>
            </a:r>
            <a:r>
              <a:rPr lang="de-DE" sz="2400" dirty="0" smtClean="0"/>
              <a:t>, </a:t>
            </a:r>
            <a:r>
              <a:rPr lang="de-DE" sz="2400" dirty="0" err="1" smtClean="0"/>
              <a:t>T-shirts</a:t>
            </a:r>
            <a:r>
              <a:rPr lang="de-DE" sz="2400" dirty="0" smtClean="0"/>
              <a:t>, </a:t>
            </a:r>
            <a:r>
              <a:rPr lang="de-DE" sz="2400" dirty="0" err="1" smtClean="0"/>
              <a:t>caps</a:t>
            </a:r>
            <a:r>
              <a:rPr lang="de-DE" sz="2400" dirty="0" smtClean="0"/>
              <a:t>)</a:t>
            </a:r>
          </a:p>
          <a:p>
            <a:r>
              <a:rPr lang="de-DE" sz="2400" dirty="0" err="1"/>
              <a:t>create</a:t>
            </a:r>
            <a:r>
              <a:rPr lang="de-DE" sz="2400" dirty="0"/>
              <a:t> a </a:t>
            </a:r>
            <a:r>
              <a:rPr lang="de-DE" sz="2400" dirty="0" err="1"/>
              <a:t>safe</a:t>
            </a:r>
            <a:r>
              <a:rPr lang="de-DE" sz="2400" dirty="0"/>
              <a:t> </a:t>
            </a:r>
            <a:r>
              <a:rPr lang="de-DE" sz="2400" dirty="0" err="1"/>
              <a:t>working</a:t>
            </a:r>
            <a:r>
              <a:rPr lang="de-DE" sz="2400" dirty="0"/>
              <a:t> </a:t>
            </a:r>
            <a:r>
              <a:rPr lang="de-DE" sz="2400" dirty="0" err="1"/>
              <a:t>environment</a:t>
            </a:r>
            <a:r>
              <a:rPr lang="de-DE" sz="2400" dirty="0"/>
              <a:t> (</a:t>
            </a:r>
            <a:r>
              <a:rPr lang="de-DE" sz="2400" dirty="0" err="1"/>
              <a:t>physical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mental </a:t>
            </a:r>
            <a:r>
              <a:rPr lang="de-DE" sz="2400" dirty="0" err="1"/>
              <a:t>health</a:t>
            </a:r>
            <a:r>
              <a:rPr lang="de-DE" sz="2400" dirty="0"/>
              <a:t>)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smtClean="0"/>
              <a:t>all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share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 </a:t>
            </a:r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stay</a:t>
            </a:r>
            <a:r>
              <a:rPr lang="de-DE" sz="2400" dirty="0" smtClean="0"/>
              <a:t> </a:t>
            </a:r>
            <a:r>
              <a:rPr lang="de-DE" sz="2400" dirty="0" err="1" smtClean="0"/>
              <a:t>safe</a:t>
            </a:r>
            <a:endParaRPr lang="de-DE" sz="2400" dirty="0"/>
          </a:p>
          <a:p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necessary</a:t>
            </a:r>
            <a:r>
              <a:rPr lang="de-DE" sz="2400" dirty="0" smtClean="0"/>
              <a:t> </a:t>
            </a:r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 smtClean="0"/>
              <a:t>protecting</a:t>
            </a:r>
            <a:r>
              <a:rPr lang="de-DE" sz="2400" dirty="0" smtClean="0"/>
              <a:t> </a:t>
            </a:r>
            <a:r>
              <a:rPr lang="de-DE" sz="2400" dirty="0" err="1" smtClean="0"/>
              <a:t>materials</a:t>
            </a:r>
            <a:r>
              <a:rPr lang="de-DE" sz="2400" dirty="0" smtClean="0"/>
              <a:t> (</a:t>
            </a:r>
            <a:r>
              <a:rPr lang="de-DE" sz="2400" dirty="0" err="1" smtClean="0"/>
              <a:t>shoes</a:t>
            </a:r>
            <a:r>
              <a:rPr lang="de-DE" sz="2400" dirty="0" smtClean="0"/>
              <a:t>, </a:t>
            </a:r>
            <a:r>
              <a:rPr lang="de-DE" sz="2400" dirty="0" err="1" smtClean="0"/>
              <a:t>vests</a:t>
            </a:r>
            <a:r>
              <a:rPr lang="de-DE" sz="2400" dirty="0" smtClean="0"/>
              <a:t>,…)</a:t>
            </a:r>
          </a:p>
          <a:p>
            <a:r>
              <a:rPr lang="de-DE" sz="2400" dirty="0" err="1" smtClean="0"/>
              <a:t>ensure</a:t>
            </a:r>
            <a:r>
              <a:rPr lang="de-DE" sz="2400" dirty="0" smtClean="0"/>
              <a:t> </a:t>
            </a:r>
            <a:r>
              <a:rPr lang="de-DE" sz="2400" dirty="0" err="1"/>
              <a:t>reasonable</a:t>
            </a:r>
            <a:r>
              <a:rPr lang="de-DE" sz="2400" dirty="0"/>
              <a:t> </a:t>
            </a:r>
            <a:r>
              <a:rPr lang="de-DE" sz="2400" dirty="0" err="1"/>
              <a:t>working</a:t>
            </a:r>
            <a:r>
              <a:rPr lang="de-DE" sz="2400" dirty="0"/>
              <a:t> </a:t>
            </a:r>
            <a:r>
              <a:rPr lang="de-DE" sz="2400" dirty="0" err="1"/>
              <a:t>hours</a:t>
            </a:r>
            <a:endParaRPr lang="de-DE" sz="2400" dirty="0"/>
          </a:p>
          <a:p>
            <a:r>
              <a:rPr lang="de-DE" sz="2400" dirty="0" err="1"/>
              <a:t>i</a:t>
            </a:r>
            <a:r>
              <a:rPr lang="de-DE" sz="2400" dirty="0" err="1" smtClean="0"/>
              <a:t>nclude</a:t>
            </a:r>
            <a:r>
              <a:rPr lang="de-DE" sz="2400" dirty="0" smtClean="0"/>
              <a:t> </a:t>
            </a:r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volunteers</a:t>
            </a:r>
            <a:r>
              <a:rPr lang="de-DE" sz="2400" dirty="0" smtClean="0"/>
              <a:t> in </a:t>
            </a:r>
            <a:r>
              <a:rPr lang="de-DE" sz="2400" dirty="0" err="1" smtClean="0"/>
              <a:t>day-to-day</a:t>
            </a:r>
            <a:r>
              <a:rPr lang="de-DE" sz="2400" dirty="0" smtClean="0"/>
              <a:t> </a:t>
            </a:r>
            <a:r>
              <a:rPr lang="de-DE" sz="2400" dirty="0" err="1" smtClean="0"/>
              <a:t>planning</a:t>
            </a:r>
            <a:r>
              <a:rPr lang="de-DE" sz="2400" dirty="0" smtClean="0"/>
              <a:t>,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possible</a:t>
            </a:r>
            <a:endParaRPr lang="de-DE" sz="2400" dirty="0" smtClean="0"/>
          </a:p>
          <a:p>
            <a:pPr lvl="1"/>
            <a:endParaRPr lang="de-DE" dirty="0"/>
          </a:p>
          <a:p>
            <a:endParaRPr lang="de-DE" sz="2400" dirty="0"/>
          </a:p>
          <a:p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7222" flipV="1">
            <a:off x="7160123" y="195262"/>
            <a:ext cx="1646961" cy="123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70470" y="1556952"/>
            <a:ext cx="7886700" cy="4768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Framework </a:t>
            </a:r>
            <a:r>
              <a:rPr lang="de-DE" sz="3200" b="1" dirty="0" err="1">
                <a:solidFill>
                  <a:srgbClr val="C00000"/>
                </a:solidFill>
              </a:rPr>
              <a:t>of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r>
              <a:rPr lang="de-DE" sz="3200" b="1" dirty="0">
                <a:solidFill>
                  <a:srgbClr val="C00000"/>
                </a:solidFill>
              </a:rPr>
              <a:t> – </a:t>
            </a:r>
            <a:r>
              <a:rPr lang="de-DE" sz="3200" b="1" dirty="0" err="1" smtClean="0">
                <a:solidFill>
                  <a:srgbClr val="C00000"/>
                </a:solidFill>
              </a:rPr>
              <a:t>during</a:t>
            </a:r>
            <a:r>
              <a:rPr lang="de-DE" sz="3200" b="1" dirty="0" smtClean="0">
                <a:solidFill>
                  <a:srgbClr val="C00000"/>
                </a:solidFill>
              </a:rPr>
              <a:t>- PSS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 smtClean="0"/>
              <a:t>establish</a:t>
            </a:r>
            <a:r>
              <a:rPr lang="de-DE" sz="2400" dirty="0" smtClean="0"/>
              <a:t> </a:t>
            </a:r>
            <a:r>
              <a:rPr lang="de-DE" sz="2400" dirty="0" err="1"/>
              <a:t>routine</a:t>
            </a:r>
            <a:r>
              <a:rPr lang="de-DE" sz="2400" dirty="0"/>
              <a:t> </a:t>
            </a:r>
            <a:r>
              <a:rPr lang="de-DE" sz="2400" dirty="0" err="1"/>
              <a:t>meetings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all </a:t>
            </a:r>
            <a:r>
              <a:rPr lang="de-DE" sz="2400" dirty="0" err="1"/>
              <a:t>staff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volunteers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possible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a </a:t>
            </a:r>
            <a:r>
              <a:rPr lang="de-DE" sz="2400" dirty="0" err="1"/>
              <a:t>psychosocial</a:t>
            </a:r>
            <a:r>
              <a:rPr lang="de-DE" sz="2400" dirty="0"/>
              <a:t> </a:t>
            </a:r>
            <a:r>
              <a:rPr lang="de-DE" sz="2400" dirty="0" err="1"/>
              <a:t>support</a:t>
            </a:r>
            <a:r>
              <a:rPr lang="de-DE" sz="2400" dirty="0"/>
              <a:t> </a:t>
            </a:r>
            <a:r>
              <a:rPr lang="de-DE" sz="2400" dirty="0" err="1" smtClean="0"/>
              <a:t>person</a:t>
            </a:r>
            <a:endParaRPr lang="de-DE" sz="2400" dirty="0" smtClean="0"/>
          </a:p>
          <a:p>
            <a:r>
              <a:rPr lang="de-DE" sz="2400" dirty="0" err="1"/>
              <a:t>e</a:t>
            </a:r>
            <a:r>
              <a:rPr lang="de-DE" sz="2400" dirty="0" err="1" smtClean="0"/>
              <a:t>nsure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 material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available</a:t>
            </a:r>
            <a:r>
              <a:rPr lang="de-DE" sz="2400" dirty="0" smtClean="0"/>
              <a:t> in </a:t>
            </a:r>
            <a:r>
              <a:rPr lang="de-DE" sz="2400" dirty="0" err="1" smtClean="0"/>
              <a:t>several</a:t>
            </a:r>
            <a:r>
              <a:rPr lang="de-DE" sz="2400" dirty="0" smtClean="0"/>
              <a:t> </a:t>
            </a:r>
            <a:r>
              <a:rPr lang="de-DE" sz="2400" dirty="0" err="1" smtClean="0"/>
              <a:t>formats</a:t>
            </a:r>
            <a:endParaRPr lang="de-DE" sz="2400" dirty="0" smtClean="0"/>
          </a:p>
          <a:p>
            <a:r>
              <a:rPr lang="de-DE" sz="2400" dirty="0" err="1" smtClean="0"/>
              <a:t>activate</a:t>
            </a:r>
            <a:r>
              <a:rPr lang="de-DE" sz="2400" dirty="0" smtClean="0"/>
              <a:t> </a:t>
            </a:r>
            <a:r>
              <a:rPr lang="de-DE" sz="2400" dirty="0" err="1" smtClean="0"/>
              <a:t>peer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r>
              <a:rPr lang="de-DE" sz="2400" dirty="0" smtClean="0"/>
              <a:t> </a:t>
            </a:r>
            <a:r>
              <a:rPr lang="de-DE" sz="2400" dirty="0" err="1" smtClean="0"/>
              <a:t>network</a:t>
            </a:r>
            <a:endParaRPr lang="de-DE" sz="2400" dirty="0" smtClean="0"/>
          </a:p>
          <a:p>
            <a:r>
              <a:rPr lang="de-DE" sz="2400" dirty="0" err="1" smtClean="0"/>
              <a:t>Ensure</a:t>
            </a:r>
            <a:r>
              <a:rPr lang="de-DE" sz="2400" dirty="0" smtClean="0"/>
              <a:t> </a:t>
            </a:r>
            <a:r>
              <a:rPr lang="de-DE" sz="2400" dirty="0" err="1"/>
              <a:t>procedures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communicate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access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confidental</a:t>
            </a:r>
            <a:r>
              <a:rPr lang="de-DE" sz="2400" dirty="0"/>
              <a:t> </a:t>
            </a:r>
            <a:r>
              <a:rPr lang="de-DE" sz="2400" dirty="0" err="1"/>
              <a:t>psychological</a:t>
            </a:r>
            <a:r>
              <a:rPr lang="de-DE" sz="2400" dirty="0"/>
              <a:t> </a:t>
            </a:r>
            <a:r>
              <a:rPr lang="de-DE" sz="2400" dirty="0" err="1"/>
              <a:t>support</a:t>
            </a:r>
            <a:endParaRPr lang="de-DE" sz="2400" dirty="0"/>
          </a:p>
          <a:p>
            <a:endParaRPr lang="de-DE" b="1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996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70470" y="1556952"/>
            <a:ext cx="7886700" cy="4768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Framework </a:t>
            </a:r>
            <a:r>
              <a:rPr lang="de-DE" sz="3200" b="1" dirty="0" err="1">
                <a:solidFill>
                  <a:srgbClr val="C00000"/>
                </a:solidFill>
              </a:rPr>
              <a:t>of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r>
              <a:rPr lang="de-DE" sz="3200" b="1" dirty="0">
                <a:solidFill>
                  <a:srgbClr val="C00000"/>
                </a:solidFill>
              </a:rPr>
              <a:t> – </a:t>
            </a:r>
            <a:r>
              <a:rPr lang="de-DE" sz="3200" b="1" dirty="0" smtClean="0">
                <a:solidFill>
                  <a:srgbClr val="C00000"/>
                </a:solidFill>
              </a:rPr>
              <a:t>after - PSS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/>
              <a:t>p</a:t>
            </a:r>
            <a:r>
              <a:rPr lang="de-DE" sz="2400" dirty="0" err="1" smtClean="0"/>
              <a:t>rovide</a:t>
            </a:r>
            <a:r>
              <a:rPr lang="de-DE" sz="2400" dirty="0" smtClean="0"/>
              <a:t> </a:t>
            </a:r>
            <a:r>
              <a:rPr lang="de-DE" sz="2400" dirty="0" err="1" smtClean="0"/>
              <a:t>team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individual </a:t>
            </a:r>
            <a:r>
              <a:rPr lang="de-DE" sz="2400" dirty="0" err="1" smtClean="0"/>
              <a:t>reflection</a:t>
            </a:r>
            <a:endParaRPr lang="de-DE" sz="2400" dirty="0" smtClean="0"/>
          </a:p>
          <a:p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 smtClean="0"/>
              <a:t>feedback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appriciation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work</a:t>
            </a:r>
            <a:endParaRPr lang="de-DE" sz="2400" dirty="0" smtClean="0"/>
          </a:p>
          <a:p>
            <a:r>
              <a:rPr lang="de-DE" sz="2400" dirty="0" err="1"/>
              <a:t>re-connect</a:t>
            </a:r>
            <a:r>
              <a:rPr lang="de-DE" sz="2400" dirty="0"/>
              <a:t> </a:t>
            </a:r>
            <a:r>
              <a:rPr lang="de-DE" sz="2400" dirty="0" err="1"/>
              <a:t>them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their</a:t>
            </a:r>
            <a:r>
              <a:rPr lang="de-DE" sz="2400" dirty="0"/>
              <a:t> relatives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assist</a:t>
            </a:r>
            <a:r>
              <a:rPr lang="de-DE" sz="2400" dirty="0"/>
              <a:t> in </a:t>
            </a:r>
            <a:r>
              <a:rPr lang="de-DE" sz="2400" dirty="0" err="1"/>
              <a:t>moving</a:t>
            </a:r>
            <a:r>
              <a:rPr lang="de-DE" sz="2400" dirty="0"/>
              <a:t> back </a:t>
            </a:r>
            <a:r>
              <a:rPr lang="de-DE" sz="2400" dirty="0" err="1"/>
              <a:t>into</a:t>
            </a:r>
            <a:r>
              <a:rPr lang="de-DE" sz="2400" dirty="0"/>
              <a:t> </a:t>
            </a:r>
            <a:r>
              <a:rPr lang="de-DE" sz="2400" dirty="0" err="1"/>
              <a:t>everydays</a:t>
            </a:r>
            <a:r>
              <a:rPr lang="de-DE" sz="2400" dirty="0"/>
              <a:t> </a:t>
            </a:r>
            <a:r>
              <a:rPr lang="de-DE" sz="2400" dirty="0" err="1" smtClean="0"/>
              <a:t>life</a:t>
            </a:r>
            <a:endParaRPr lang="de-DE" sz="2400" dirty="0" smtClean="0"/>
          </a:p>
          <a:p>
            <a:r>
              <a:rPr lang="de-DE" sz="2400" dirty="0" err="1"/>
              <a:t>i</a:t>
            </a:r>
            <a:r>
              <a:rPr lang="de-DE" sz="2400" dirty="0" err="1" smtClean="0"/>
              <a:t>nvest</a:t>
            </a:r>
            <a:r>
              <a:rPr lang="de-DE" sz="2400" dirty="0" smtClean="0"/>
              <a:t> time </a:t>
            </a:r>
            <a:r>
              <a:rPr lang="de-DE" sz="2400" dirty="0" err="1" smtClean="0"/>
              <a:t>to</a:t>
            </a:r>
            <a:r>
              <a:rPr lang="de-DE" sz="2400" dirty="0" smtClean="0"/>
              <a:t> listen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volunteer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lessons</a:t>
            </a:r>
            <a:r>
              <a:rPr lang="de-DE" sz="2400" dirty="0" smtClean="0"/>
              <a:t> </a:t>
            </a:r>
            <a:r>
              <a:rPr lang="de-DE" sz="2400" dirty="0" err="1" smtClean="0"/>
              <a:t>learned</a:t>
            </a:r>
            <a:endParaRPr lang="de-DE" sz="2400" dirty="0" smtClean="0"/>
          </a:p>
          <a:p>
            <a:r>
              <a:rPr lang="de-DE" sz="2400" dirty="0" err="1"/>
              <a:t>g</a:t>
            </a:r>
            <a:r>
              <a:rPr lang="de-DE" sz="2400" dirty="0" err="1" smtClean="0"/>
              <a:t>ive</a:t>
            </a:r>
            <a:r>
              <a:rPr lang="de-DE" sz="2400" dirty="0" smtClean="0"/>
              <a:t>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available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supporting</a:t>
            </a:r>
            <a:r>
              <a:rPr lang="de-DE" sz="2400" dirty="0" smtClean="0"/>
              <a:t> </a:t>
            </a:r>
            <a:r>
              <a:rPr lang="de-DE" sz="2400" dirty="0" err="1" smtClean="0"/>
              <a:t>services</a:t>
            </a:r>
            <a:endParaRPr lang="de-DE" sz="2400" dirty="0" smtClean="0"/>
          </a:p>
          <a:p>
            <a:r>
              <a:rPr lang="de-DE" sz="2400" dirty="0" err="1"/>
              <a:t>t</a:t>
            </a:r>
            <a:r>
              <a:rPr lang="de-DE" sz="2400" dirty="0" err="1" smtClean="0"/>
              <a:t>o</a:t>
            </a:r>
            <a:r>
              <a:rPr lang="de-DE" sz="2400" dirty="0" smtClean="0"/>
              <a:t> </a:t>
            </a:r>
            <a:r>
              <a:rPr lang="de-DE" sz="2400" dirty="0" err="1" smtClean="0"/>
              <a:t>those</a:t>
            </a:r>
            <a:r>
              <a:rPr lang="de-DE" sz="2400" dirty="0" smtClean="0"/>
              <a:t> </a:t>
            </a:r>
            <a:r>
              <a:rPr lang="de-DE" sz="2400" dirty="0" err="1" smtClean="0"/>
              <a:t>who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particularly</a:t>
            </a:r>
            <a:r>
              <a:rPr lang="de-DE" sz="2400" dirty="0" smtClean="0"/>
              <a:t> </a:t>
            </a:r>
            <a:r>
              <a:rPr lang="de-DE" sz="2400" dirty="0" err="1" smtClean="0"/>
              <a:t>traumatised</a:t>
            </a:r>
            <a:r>
              <a:rPr lang="de-DE" sz="2400" dirty="0" smtClean="0"/>
              <a:t> </a:t>
            </a:r>
            <a:r>
              <a:rPr lang="de-DE" sz="2400" dirty="0" err="1" smtClean="0"/>
              <a:t>offer</a:t>
            </a:r>
            <a:r>
              <a:rPr lang="de-DE" sz="2400" dirty="0" smtClean="0"/>
              <a:t> additional (</a:t>
            </a:r>
            <a:r>
              <a:rPr lang="de-DE" sz="2400" dirty="0" err="1" smtClean="0"/>
              <a:t>confidental</a:t>
            </a:r>
            <a:r>
              <a:rPr lang="de-DE" sz="2400" dirty="0" smtClean="0"/>
              <a:t>) </a:t>
            </a:r>
            <a:r>
              <a:rPr lang="de-DE" sz="2400" dirty="0" err="1" smtClean="0"/>
              <a:t>psychological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endParaRPr lang="de-DE" sz="2400" dirty="0"/>
          </a:p>
          <a:p>
            <a:endParaRPr lang="de-DE" b="1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17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478844"/>
            <a:ext cx="7886700" cy="48958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Teamleader´s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responsibility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proactive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create</a:t>
            </a:r>
            <a:r>
              <a:rPr lang="de-DE" sz="2400" dirty="0" smtClean="0"/>
              <a:t> a </a:t>
            </a:r>
            <a:r>
              <a:rPr lang="de-DE" sz="2400" dirty="0" err="1" smtClean="0"/>
              <a:t>culture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mutual </a:t>
            </a:r>
            <a:r>
              <a:rPr lang="de-DE" sz="2400" dirty="0" err="1" smtClean="0"/>
              <a:t>team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endParaRPr lang="de-DE" sz="2400" dirty="0" smtClean="0"/>
          </a:p>
          <a:p>
            <a:r>
              <a:rPr lang="de-DE" sz="2400" dirty="0" err="1" smtClean="0"/>
              <a:t>encourage</a:t>
            </a:r>
            <a:r>
              <a:rPr lang="de-DE" sz="2400" dirty="0" smtClean="0"/>
              <a:t> </a:t>
            </a:r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volunteers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self</a:t>
            </a:r>
            <a:r>
              <a:rPr lang="de-DE" sz="2400" dirty="0" smtClean="0"/>
              <a:t>-care </a:t>
            </a:r>
            <a:r>
              <a:rPr lang="de-DE" sz="2400" dirty="0" err="1" smtClean="0"/>
              <a:t>strategies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wellbeeing</a:t>
            </a:r>
            <a:endParaRPr lang="de-DE" sz="2400" dirty="0" smtClean="0"/>
          </a:p>
          <a:p>
            <a:r>
              <a:rPr lang="de-DE" sz="2400" dirty="0" err="1"/>
              <a:t>ensure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staff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volunteers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support</a:t>
            </a:r>
            <a:r>
              <a:rPr lang="de-DE" sz="2400" dirty="0"/>
              <a:t> </a:t>
            </a:r>
            <a:r>
              <a:rPr lang="de-DE" sz="2400" dirty="0" err="1"/>
              <a:t>structures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low-threshold</a:t>
            </a:r>
            <a:r>
              <a:rPr lang="de-DE" sz="2400" dirty="0"/>
              <a:t> </a:t>
            </a:r>
            <a:r>
              <a:rPr lang="de-DE" sz="2400" dirty="0" err="1"/>
              <a:t>service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available</a:t>
            </a:r>
            <a:endParaRPr lang="de-DE" sz="2400" dirty="0"/>
          </a:p>
          <a:p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/>
              <a:t>able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recognise</a:t>
            </a:r>
            <a:r>
              <a:rPr lang="de-DE" sz="2400" dirty="0"/>
              <a:t> </a:t>
            </a:r>
            <a:r>
              <a:rPr lang="de-DE" sz="2400" dirty="0" err="1"/>
              <a:t>staff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volunteer</a:t>
            </a:r>
            <a:r>
              <a:rPr lang="de-DE" sz="2400" dirty="0"/>
              <a:t> </a:t>
            </a:r>
            <a:r>
              <a:rPr lang="de-DE" sz="2400" dirty="0" err="1"/>
              <a:t>who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stressed</a:t>
            </a:r>
            <a:endParaRPr lang="de-DE" sz="2400" dirty="0"/>
          </a:p>
          <a:p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 smtClean="0"/>
              <a:t>special</a:t>
            </a:r>
            <a:r>
              <a:rPr lang="de-DE" sz="2400" dirty="0" smtClean="0"/>
              <a:t> </a:t>
            </a:r>
            <a:r>
              <a:rPr lang="de-DE" sz="2400" dirty="0" err="1" smtClean="0"/>
              <a:t>attention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volunteers</a:t>
            </a:r>
            <a:r>
              <a:rPr lang="de-DE" sz="2400" dirty="0" smtClean="0"/>
              <a:t> </a:t>
            </a:r>
            <a:r>
              <a:rPr lang="de-DE" sz="2400" dirty="0" err="1" smtClean="0"/>
              <a:t>exposed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critical</a:t>
            </a:r>
            <a:r>
              <a:rPr lang="de-DE" sz="2400" dirty="0" smtClean="0"/>
              <a:t> </a:t>
            </a:r>
            <a:r>
              <a:rPr lang="de-DE" sz="2400" dirty="0" err="1" smtClean="0"/>
              <a:t>events</a:t>
            </a:r>
            <a:endParaRPr lang="de-DE" sz="2400" dirty="0" smtClean="0"/>
          </a:p>
          <a:p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available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supervision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private </a:t>
            </a:r>
            <a:r>
              <a:rPr lang="de-DE" sz="2400" dirty="0" err="1"/>
              <a:t>conversation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volunteers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seek</a:t>
            </a:r>
            <a:r>
              <a:rPr lang="de-DE" sz="2400" dirty="0"/>
              <a:t> </a:t>
            </a:r>
            <a:r>
              <a:rPr lang="de-DE" sz="2400" dirty="0" err="1"/>
              <a:t>support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trained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individual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group</a:t>
            </a:r>
            <a:r>
              <a:rPr lang="de-DE" sz="2400" dirty="0"/>
              <a:t> </a:t>
            </a:r>
            <a:r>
              <a:rPr lang="de-DE" sz="2400" dirty="0" err="1"/>
              <a:t>psychological</a:t>
            </a:r>
            <a:r>
              <a:rPr lang="de-DE" sz="2400" dirty="0"/>
              <a:t> </a:t>
            </a:r>
            <a:r>
              <a:rPr lang="de-DE" sz="2400" dirty="0" err="1"/>
              <a:t>first</a:t>
            </a:r>
            <a:r>
              <a:rPr lang="de-DE" sz="2400" dirty="0"/>
              <a:t> </a:t>
            </a:r>
            <a:r>
              <a:rPr lang="de-DE" sz="2400" dirty="0" err="1"/>
              <a:t>aid</a:t>
            </a:r>
            <a:endParaRPr lang="de-DE" sz="2400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694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70470" y="1556952"/>
            <a:ext cx="7886700" cy="47682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Teamleader´s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responsibility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/>
              <a:t>e</a:t>
            </a:r>
            <a:r>
              <a:rPr lang="de-DE" sz="2400" dirty="0" err="1" smtClean="0"/>
              <a:t>nsure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every</a:t>
            </a:r>
            <a:r>
              <a:rPr lang="de-DE" sz="2400" dirty="0" smtClean="0"/>
              <a:t> </a:t>
            </a:r>
            <a:r>
              <a:rPr lang="de-DE" sz="2400" dirty="0" err="1" smtClean="0"/>
              <a:t>volunteer</a:t>
            </a:r>
            <a:r>
              <a:rPr lang="de-DE" sz="2400" dirty="0" smtClean="0"/>
              <a:t>, incl. </a:t>
            </a:r>
            <a:r>
              <a:rPr lang="de-DE" sz="2400" dirty="0" err="1"/>
              <a:t>u</a:t>
            </a:r>
            <a:r>
              <a:rPr lang="de-DE" sz="2400" dirty="0" err="1" smtClean="0"/>
              <a:t>naffiliated</a:t>
            </a:r>
            <a:r>
              <a:rPr lang="de-DE" sz="2400" dirty="0" smtClean="0"/>
              <a:t>,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registered</a:t>
            </a:r>
          </a:p>
          <a:p>
            <a:r>
              <a:rPr lang="de-DE" sz="2400" dirty="0" err="1"/>
              <a:t>e</a:t>
            </a:r>
            <a:r>
              <a:rPr lang="de-DE" sz="2400" dirty="0" err="1" smtClean="0"/>
              <a:t>nsure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team</a:t>
            </a:r>
            <a:r>
              <a:rPr lang="de-DE" sz="2400" dirty="0" smtClean="0"/>
              <a:t> </a:t>
            </a:r>
            <a:r>
              <a:rPr lang="de-DE" sz="2400" dirty="0" err="1" smtClean="0"/>
              <a:t>cohesion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good</a:t>
            </a:r>
            <a:r>
              <a:rPr lang="de-DE" sz="2400" dirty="0" smtClean="0"/>
              <a:t>, </a:t>
            </a:r>
            <a:r>
              <a:rPr lang="de-DE" sz="2400" dirty="0" err="1" smtClean="0"/>
              <a:t>show</a:t>
            </a:r>
            <a:r>
              <a:rPr lang="de-DE" sz="2400" dirty="0" smtClean="0"/>
              <a:t> </a:t>
            </a:r>
            <a:r>
              <a:rPr lang="en-US" sz="2400" dirty="0" smtClean="0"/>
              <a:t>appreciation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let</a:t>
            </a:r>
            <a:r>
              <a:rPr lang="de-DE" sz="2400" dirty="0" smtClean="0"/>
              <a:t> </a:t>
            </a:r>
            <a:r>
              <a:rPr lang="de-DE" sz="2400" dirty="0" err="1" smtClean="0"/>
              <a:t>them</a:t>
            </a:r>
            <a:r>
              <a:rPr lang="de-DE" sz="2400" dirty="0" smtClean="0"/>
              <a:t> </a:t>
            </a:r>
            <a:r>
              <a:rPr lang="de-DE" sz="2400" dirty="0" err="1" smtClean="0"/>
              <a:t>know</a:t>
            </a:r>
            <a:r>
              <a:rPr lang="de-DE" sz="2400" dirty="0" smtClean="0"/>
              <a:t>,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all </a:t>
            </a:r>
            <a:r>
              <a:rPr lang="de-DE" sz="2400" dirty="0" err="1" smtClean="0"/>
              <a:t>valued</a:t>
            </a:r>
            <a:r>
              <a:rPr lang="de-DE" sz="2400" dirty="0" smtClean="0"/>
              <a:t> </a:t>
            </a:r>
            <a:r>
              <a:rPr lang="de-DE" sz="2400" dirty="0" err="1" smtClean="0"/>
              <a:t>members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team</a:t>
            </a:r>
            <a:endParaRPr lang="de-DE" sz="2400" dirty="0" smtClean="0"/>
          </a:p>
          <a:p>
            <a:r>
              <a:rPr lang="de-DE" sz="2400" dirty="0" err="1" smtClean="0"/>
              <a:t>ensure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every</a:t>
            </a:r>
            <a:r>
              <a:rPr lang="de-DE" sz="2400" dirty="0" smtClean="0"/>
              <a:t> </a:t>
            </a:r>
            <a:r>
              <a:rPr lang="de-DE" sz="2400" dirty="0" err="1" smtClean="0"/>
              <a:t>person</a:t>
            </a:r>
            <a:r>
              <a:rPr lang="de-DE" sz="2400" dirty="0" smtClean="0"/>
              <a:t>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on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competencies</a:t>
            </a:r>
            <a:endParaRPr lang="de-DE" sz="2400" dirty="0" smtClean="0"/>
          </a:p>
          <a:p>
            <a:r>
              <a:rPr lang="de-DE" sz="2400" dirty="0" err="1"/>
              <a:t>e</a:t>
            </a:r>
            <a:r>
              <a:rPr lang="de-DE" sz="2400" dirty="0" err="1" smtClean="0"/>
              <a:t>ncourage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work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carried</a:t>
            </a:r>
            <a:r>
              <a:rPr lang="de-DE" sz="2400" dirty="0" smtClean="0"/>
              <a:t> out in </a:t>
            </a:r>
            <a:r>
              <a:rPr lang="de-DE" sz="2400" dirty="0" err="1" smtClean="0"/>
              <a:t>pairs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look</a:t>
            </a:r>
            <a:r>
              <a:rPr lang="de-DE" sz="2400" dirty="0" smtClean="0"/>
              <a:t> out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other</a:t>
            </a:r>
            <a:endParaRPr lang="de-DE" sz="2400" dirty="0" smtClean="0"/>
          </a:p>
          <a:p>
            <a:r>
              <a:rPr lang="de-DE" sz="2400" dirty="0" err="1"/>
              <a:t>e</a:t>
            </a:r>
            <a:r>
              <a:rPr lang="de-DE" sz="2400" dirty="0" err="1" smtClean="0"/>
              <a:t>nsure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volunteers</a:t>
            </a:r>
            <a:r>
              <a:rPr lang="de-DE" sz="2400" dirty="0" smtClean="0"/>
              <a:t> </a:t>
            </a:r>
            <a:r>
              <a:rPr lang="de-DE" sz="2400" dirty="0" err="1" smtClean="0"/>
              <a:t>take</a:t>
            </a:r>
            <a:r>
              <a:rPr lang="de-DE" sz="2400" dirty="0" smtClean="0"/>
              <a:t> </a:t>
            </a:r>
            <a:r>
              <a:rPr lang="de-DE" sz="2400" dirty="0" err="1" smtClean="0"/>
              <a:t>breaks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time </a:t>
            </a:r>
            <a:r>
              <a:rPr lang="de-DE" sz="2400" dirty="0" err="1" smtClean="0"/>
              <a:t>away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emergency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rest</a:t>
            </a:r>
            <a:r>
              <a:rPr lang="de-DE" sz="2400" dirty="0" smtClean="0"/>
              <a:t> (</a:t>
            </a:r>
            <a:r>
              <a:rPr lang="de-DE" sz="2400" dirty="0" err="1" smtClean="0"/>
              <a:t>rest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relaxation</a:t>
            </a:r>
            <a:r>
              <a:rPr lang="de-DE" sz="2400" dirty="0" smtClean="0"/>
              <a:t> </a:t>
            </a:r>
            <a:r>
              <a:rPr lang="de-DE" sz="2400" dirty="0" err="1" smtClean="0"/>
              <a:t>policies</a:t>
            </a:r>
            <a:r>
              <a:rPr lang="de-DE" sz="2400" dirty="0" smtClean="0"/>
              <a:t>)</a:t>
            </a:r>
          </a:p>
          <a:p>
            <a:r>
              <a:rPr lang="de-DE" sz="2400" dirty="0" err="1"/>
              <a:t>t</a:t>
            </a:r>
            <a:r>
              <a:rPr lang="de-DE" sz="2400" dirty="0" err="1" smtClean="0"/>
              <a:t>ry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rotate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ones</a:t>
            </a:r>
            <a:r>
              <a:rPr lang="de-DE" sz="2400" dirty="0" smtClean="0"/>
              <a:t> </a:t>
            </a:r>
            <a:r>
              <a:rPr lang="de-DE" sz="2400" dirty="0" err="1" smtClean="0"/>
              <a:t>who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performing</a:t>
            </a:r>
            <a:r>
              <a:rPr lang="de-DE" sz="2400" dirty="0" smtClean="0"/>
              <a:t> in </a:t>
            </a:r>
            <a:r>
              <a:rPr lang="de-DE" sz="2400" dirty="0" err="1" smtClean="0"/>
              <a:t>difficult</a:t>
            </a:r>
            <a:r>
              <a:rPr lang="de-DE" sz="2400" dirty="0" smtClean="0"/>
              <a:t> </a:t>
            </a:r>
            <a:r>
              <a:rPr lang="de-DE" sz="2400" dirty="0" err="1" smtClean="0"/>
              <a:t>tasks</a:t>
            </a:r>
            <a:r>
              <a:rPr lang="de-DE" sz="2400" dirty="0" smtClean="0"/>
              <a:t> </a:t>
            </a:r>
            <a:r>
              <a:rPr lang="de-DE" sz="2400" dirty="0" err="1" smtClean="0"/>
              <a:t>into</a:t>
            </a:r>
            <a:r>
              <a:rPr lang="de-DE" sz="2400" dirty="0" smtClean="0"/>
              <a:t> </a:t>
            </a:r>
            <a:r>
              <a:rPr lang="de-DE" sz="2400" dirty="0" err="1" smtClean="0"/>
              <a:t>less</a:t>
            </a:r>
            <a:r>
              <a:rPr lang="de-DE" sz="2400" dirty="0" smtClean="0"/>
              <a:t> </a:t>
            </a:r>
            <a:r>
              <a:rPr lang="de-DE" sz="2400" dirty="0" err="1" smtClean="0"/>
              <a:t>stressful</a:t>
            </a:r>
            <a:r>
              <a:rPr lang="de-DE" sz="2400" dirty="0" smtClean="0"/>
              <a:t> </a:t>
            </a:r>
            <a:r>
              <a:rPr lang="de-DE" sz="2400" dirty="0" err="1" smtClean="0"/>
              <a:t>work</a:t>
            </a:r>
            <a:endParaRPr lang="de-DE" sz="2400" dirty="0" smtClean="0"/>
          </a:p>
          <a:p>
            <a:pPr lvl="1"/>
            <a:endParaRPr lang="de-DE" sz="2200" b="1" dirty="0" smtClean="0"/>
          </a:p>
          <a:p>
            <a:endParaRPr lang="de-DE" b="1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55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Interventions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600" b="1" dirty="0" err="1" smtClean="0"/>
              <a:t>Psychosocial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first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aid</a:t>
            </a:r>
            <a:endParaRPr lang="de-DE" sz="2600" b="1" dirty="0" smtClean="0"/>
          </a:p>
          <a:p>
            <a:r>
              <a:rPr lang="de-DE" sz="2000" b="1" dirty="0" smtClean="0"/>
              <a:t>See Module </a:t>
            </a:r>
            <a:r>
              <a:rPr lang="de-DE" sz="2000" b="1" i="1" dirty="0" smtClean="0"/>
              <a:t>PSS_PFA</a:t>
            </a:r>
          </a:p>
        </p:txBody>
      </p:sp>
    </p:spTree>
    <p:extLst>
      <p:ext uri="{BB962C8B-B14F-4D97-AF65-F5344CB8AC3E}">
        <p14:creationId xmlns:p14="http://schemas.microsoft.com/office/powerpoint/2010/main" val="109259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5800" y="1524001"/>
            <a:ext cx="7886700" cy="4652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Peer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/>
              <a:t>Formal: a </a:t>
            </a:r>
            <a:r>
              <a:rPr lang="de-DE" sz="2400" dirty="0" err="1"/>
              <a:t>support</a:t>
            </a:r>
            <a:r>
              <a:rPr lang="de-DE" sz="2400" dirty="0"/>
              <a:t>, </a:t>
            </a:r>
            <a:r>
              <a:rPr lang="de-DE" sz="2400" dirty="0" err="1"/>
              <a:t>given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trained</a:t>
            </a:r>
            <a:r>
              <a:rPr lang="de-DE" sz="2400" dirty="0"/>
              <a:t> </a:t>
            </a:r>
            <a:r>
              <a:rPr lang="de-DE" sz="2400" dirty="0" err="1"/>
              <a:t>colleagues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same </a:t>
            </a:r>
            <a:r>
              <a:rPr lang="de-DE" sz="2400" dirty="0" err="1"/>
              <a:t>field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work</a:t>
            </a:r>
            <a:endParaRPr lang="de-DE" sz="2400" dirty="0"/>
          </a:p>
          <a:p>
            <a:r>
              <a:rPr lang="de-DE" sz="2400" dirty="0"/>
              <a:t>Informal: </a:t>
            </a:r>
            <a:r>
              <a:rPr lang="de-DE" sz="2400" dirty="0" err="1"/>
              <a:t>any</a:t>
            </a:r>
            <a:r>
              <a:rPr lang="de-DE" sz="2400" dirty="0"/>
              <a:t> </a:t>
            </a:r>
            <a:r>
              <a:rPr lang="de-DE" sz="2400" dirty="0" err="1"/>
              <a:t>support</a:t>
            </a:r>
            <a:r>
              <a:rPr lang="de-DE" sz="2400" dirty="0"/>
              <a:t> </a:t>
            </a:r>
            <a:r>
              <a:rPr lang="de-DE" sz="2400" dirty="0" err="1"/>
              <a:t>given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colleagues</a:t>
            </a:r>
            <a:endParaRPr lang="de-DE" sz="2400" dirty="0"/>
          </a:p>
          <a:p>
            <a:endParaRPr lang="de-DE" altLang="de-DE" sz="2400" dirty="0"/>
          </a:p>
          <a:p>
            <a:r>
              <a:rPr lang="de-DE" altLang="de-DE" sz="2400" dirty="0" err="1"/>
              <a:t>Consists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of</a:t>
            </a:r>
            <a:r>
              <a:rPr lang="de-DE" altLang="de-DE" sz="2400" dirty="0"/>
              <a:t> a </a:t>
            </a:r>
            <a:r>
              <a:rPr lang="de-DE" altLang="de-DE" sz="2400" dirty="0" err="1"/>
              <a:t>good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structure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selection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training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supervision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of</a:t>
            </a:r>
            <a:r>
              <a:rPr lang="de-DE" altLang="de-DE" sz="2400" dirty="0"/>
              <a:t> </a:t>
            </a:r>
            <a:r>
              <a:rPr lang="de-DE" altLang="de-DE" sz="2400" dirty="0" err="1"/>
              <a:t>peers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teamleaders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regular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meetings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good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documenttation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monitoring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evaluation</a:t>
            </a:r>
            <a:endParaRPr lang="de-DE" altLang="de-DE" sz="2400" dirty="0"/>
          </a:p>
          <a:p>
            <a:r>
              <a:rPr lang="de-DE" altLang="de-DE" sz="2400" dirty="0"/>
              <a:t>Mental </a:t>
            </a:r>
            <a:r>
              <a:rPr lang="de-DE" altLang="de-DE" sz="2400" dirty="0" err="1"/>
              <a:t>health</a:t>
            </a:r>
            <a:r>
              <a:rPr lang="de-DE" altLang="de-DE" sz="2400" dirty="0"/>
              <a:t> professionals </a:t>
            </a:r>
            <a:r>
              <a:rPr lang="de-DE" altLang="de-DE" sz="2400" dirty="0" err="1"/>
              <a:t>as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support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for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peers</a:t>
            </a:r>
            <a:endParaRPr lang="de-DE" altLang="de-DE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69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sz="3200" b="1" dirty="0">
                <a:solidFill>
                  <a:srgbClr val="C00000"/>
                </a:solidFill>
              </a:rPr>
              <a:t>Peer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r>
              <a:rPr lang="de-DE" sz="3200" b="1" dirty="0" smtClean="0">
                <a:solidFill>
                  <a:srgbClr val="C00000"/>
                </a:solidFill>
              </a:rPr>
              <a:t>  </a:t>
            </a:r>
            <a:r>
              <a:rPr lang="de-DE" sz="3200" b="1" dirty="0" err="1" smtClean="0">
                <a:solidFill>
                  <a:srgbClr val="C00000"/>
                </a:solidFill>
              </a:rPr>
              <a:t>is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always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more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than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one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intervention</a:t>
            </a:r>
            <a:r>
              <a:rPr lang="de-DE" sz="3200" b="1" dirty="0" smtClean="0">
                <a:solidFill>
                  <a:srgbClr val="C00000"/>
                </a:solidFill>
              </a:rPr>
              <a:t>!</a:t>
            </a:r>
            <a:endParaRPr lang="de-DE" sz="32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de-DE" sz="2400" dirty="0" err="1" smtClean="0"/>
              <a:t>Prevention</a:t>
            </a:r>
            <a:endParaRPr lang="de-DE" sz="2400" dirty="0"/>
          </a:p>
          <a:p>
            <a:pPr>
              <a:defRPr/>
            </a:pPr>
            <a:r>
              <a:rPr lang="de-DE" sz="2400" dirty="0"/>
              <a:t>On Scene </a:t>
            </a:r>
            <a:r>
              <a:rPr lang="de-DE" sz="2400" dirty="0" err="1"/>
              <a:t>support</a:t>
            </a:r>
            <a:endParaRPr lang="de-DE" sz="2400" dirty="0"/>
          </a:p>
          <a:p>
            <a:pPr>
              <a:defRPr/>
            </a:pP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/>
              <a:t>on </a:t>
            </a:r>
            <a:r>
              <a:rPr lang="de-DE" sz="2400" dirty="0" err="1"/>
              <a:t>one</a:t>
            </a:r>
            <a:r>
              <a:rPr lang="de-DE" sz="2400" dirty="0"/>
              <a:t> interview </a:t>
            </a:r>
          </a:p>
          <a:p>
            <a:pPr>
              <a:defRPr/>
            </a:pPr>
            <a:r>
              <a:rPr lang="de-DE" sz="2400" dirty="0" smtClean="0"/>
              <a:t>Operational </a:t>
            </a:r>
            <a:r>
              <a:rPr lang="de-DE" sz="2400" dirty="0" err="1"/>
              <a:t>debriefing</a:t>
            </a:r>
            <a:endParaRPr lang="de-DE" sz="2400" dirty="0"/>
          </a:p>
          <a:p>
            <a:pPr>
              <a:defRPr/>
            </a:pPr>
            <a:r>
              <a:rPr lang="de-DE" sz="2400" dirty="0" err="1"/>
              <a:t>Thank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parties</a:t>
            </a:r>
            <a:endParaRPr lang="de-DE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468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6031" y="1357745"/>
            <a:ext cx="8287265" cy="510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3000" b="1" dirty="0" err="1" smtClean="0">
                <a:solidFill>
                  <a:srgbClr val="C00000"/>
                </a:solidFill>
              </a:rPr>
              <a:t>How</a:t>
            </a:r>
            <a:r>
              <a:rPr lang="de-AT" sz="3000" b="1" dirty="0" smtClean="0">
                <a:solidFill>
                  <a:srgbClr val="C00000"/>
                </a:solidFill>
              </a:rPr>
              <a:t> do </a:t>
            </a:r>
            <a:r>
              <a:rPr lang="de-AT" sz="3000" b="1" dirty="0" err="1" smtClean="0">
                <a:solidFill>
                  <a:srgbClr val="C00000"/>
                </a:solidFill>
              </a:rPr>
              <a:t>disaster</a:t>
            </a:r>
            <a:r>
              <a:rPr lang="de-AT" sz="3000" b="1" dirty="0" smtClean="0">
                <a:solidFill>
                  <a:srgbClr val="C00000"/>
                </a:solidFill>
              </a:rPr>
              <a:t> </a:t>
            </a:r>
            <a:r>
              <a:rPr lang="de-AT" sz="3000" b="1" dirty="0" err="1" smtClean="0">
                <a:solidFill>
                  <a:srgbClr val="C00000"/>
                </a:solidFill>
              </a:rPr>
              <a:t>affect</a:t>
            </a:r>
            <a:r>
              <a:rPr lang="de-AT" sz="3000" b="1" dirty="0" smtClean="0">
                <a:solidFill>
                  <a:srgbClr val="C00000"/>
                </a:solidFill>
              </a:rPr>
              <a:t> </a:t>
            </a:r>
            <a:r>
              <a:rPr lang="de-AT" sz="3000" b="1" dirty="0" err="1" smtClean="0">
                <a:solidFill>
                  <a:srgbClr val="C00000"/>
                </a:solidFill>
              </a:rPr>
              <a:t>health</a:t>
            </a:r>
            <a:r>
              <a:rPr lang="de-AT" sz="3000" b="1" dirty="0" smtClean="0">
                <a:solidFill>
                  <a:srgbClr val="C00000"/>
                </a:solidFill>
              </a:rPr>
              <a:t>?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14" y="2151425"/>
            <a:ext cx="6867708" cy="3513359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07614" y="5692293"/>
            <a:ext cx="831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IFRC 2018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0143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540476"/>
            <a:ext cx="7886700" cy="4834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Interventions</a:t>
            </a:r>
            <a:r>
              <a:rPr lang="de-DE" sz="3200" b="1" dirty="0" smtClean="0">
                <a:solidFill>
                  <a:srgbClr val="C00000"/>
                </a:solidFill>
              </a:rPr>
              <a:t> – Peer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smtClean="0"/>
              <a:t>On-scene-support</a:t>
            </a:r>
          </a:p>
          <a:p>
            <a:pPr lvl="1"/>
            <a:r>
              <a:rPr lang="en-US" sz="2200" dirty="0"/>
              <a:t>Provide pre-demobilizations for those entering the scene at the recovery stage.</a:t>
            </a:r>
          </a:p>
          <a:p>
            <a:pPr lvl="1"/>
            <a:r>
              <a:rPr lang="en-US" sz="2200" dirty="0" smtClean="0"/>
              <a:t>It may </a:t>
            </a:r>
            <a:r>
              <a:rPr lang="en-US" sz="2200" dirty="0"/>
              <a:t>be necessary </a:t>
            </a:r>
            <a:r>
              <a:rPr lang="en-US" sz="2200" dirty="0" smtClean="0"/>
              <a:t>to </a:t>
            </a:r>
            <a:r>
              <a:rPr lang="en-US" sz="2200" dirty="0"/>
              <a:t>be “on scene” to provide immediate </a:t>
            </a:r>
            <a:r>
              <a:rPr lang="en-US" sz="2200" dirty="0" smtClean="0"/>
              <a:t>support. </a:t>
            </a:r>
            <a:r>
              <a:rPr lang="en-US" sz="2200" dirty="0"/>
              <a:t>I</a:t>
            </a:r>
            <a:r>
              <a:rPr lang="en-US" sz="2200" dirty="0" smtClean="0"/>
              <a:t>t </a:t>
            </a:r>
            <a:r>
              <a:rPr lang="en-US" sz="2200" dirty="0"/>
              <a:t>may also (or alternatively</a:t>
            </a:r>
            <a:r>
              <a:rPr lang="en-US" sz="2200" dirty="0" smtClean="0"/>
              <a:t>) be useful to provide </a:t>
            </a:r>
            <a:r>
              <a:rPr lang="en-US" sz="2200" dirty="0"/>
              <a:t>defusing </a:t>
            </a:r>
            <a:r>
              <a:rPr lang="en-US" sz="2200" dirty="0" smtClean="0"/>
              <a:t>at a defined point.</a:t>
            </a:r>
            <a:endParaRPr lang="de-DE" sz="2200" dirty="0" smtClean="0"/>
          </a:p>
          <a:p>
            <a:pPr lvl="1"/>
            <a:r>
              <a:rPr lang="en-US" sz="2200" dirty="0" smtClean="0"/>
              <a:t>Provide informal talks and structured debriefing </a:t>
            </a:r>
            <a:r>
              <a:rPr lang="en-US" sz="2200" dirty="0"/>
              <a:t>for those leaving the scene.  </a:t>
            </a:r>
            <a:r>
              <a:rPr lang="en-US" sz="2200" dirty="0" smtClean="0"/>
              <a:t>It is </a:t>
            </a:r>
            <a:r>
              <a:rPr lang="en-US" sz="2200" dirty="0"/>
              <a:t>a procedure which allows personnel the opportunity to acknowledge their reaction before going </a:t>
            </a:r>
            <a:r>
              <a:rPr lang="en-US" sz="2200" dirty="0" smtClean="0"/>
              <a:t>home. </a:t>
            </a:r>
          </a:p>
          <a:p>
            <a:pPr marL="0" indent="0">
              <a:buNone/>
            </a:pPr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799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540476"/>
            <a:ext cx="7886700" cy="4834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Interventions</a:t>
            </a:r>
            <a:r>
              <a:rPr lang="de-DE" sz="3200" b="1" dirty="0" smtClean="0">
                <a:solidFill>
                  <a:srgbClr val="C00000"/>
                </a:solidFill>
              </a:rPr>
              <a:t> – Peer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smtClean="0"/>
              <a:t>On-scene-support</a:t>
            </a:r>
          </a:p>
          <a:p>
            <a:pPr lvl="1"/>
            <a:r>
              <a:rPr lang="de-DE" sz="2200" dirty="0"/>
              <a:t>Peers at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site</a:t>
            </a:r>
            <a:r>
              <a:rPr lang="de-DE" sz="2200" dirty="0"/>
              <a:t> in break </a:t>
            </a:r>
            <a:r>
              <a:rPr lang="de-DE" sz="2200" dirty="0" err="1"/>
              <a:t>room</a:t>
            </a:r>
            <a:r>
              <a:rPr lang="de-DE" sz="2200" dirty="0"/>
              <a:t>, do also </a:t>
            </a:r>
            <a:r>
              <a:rPr lang="de-DE" sz="2200" dirty="0" err="1"/>
              <a:t>work</a:t>
            </a:r>
            <a:r>
              <a:rPr lang="de-DE" sz="2200" dirty="0"/>
              <a:t> </a:t>
            </a:r>
            <a:r>
              <a:rPr lang="de-DE" sz="2200" dirty="0" err="1"/>
              <a:t>there</a:t>
            </a:r>
            <a:r>
              <a:rPr lang="de-DE" sz="2200" dirty="0"/>
              <a:t> but not </a:t>
            </a:r>
            <a:r>
              <a:rPr lang="de-DE" sz="2200" dirty="0" err="1"/>
              <a:t>too</a:t>
            </a:r>
            <a:r>
              <a:rPr lang="de-DE" sz="2200" dirty="0"/>
              <a:t> </a:t>
            </a:r>
            <a:r>
              <a:rPr lang="de-DE" sz="2200" dirty="0" err="1"/>
              <a:t>stressful</a:t>
            </a:r>
            <a:r>
              <a:rPr lang="de-DE" sz="2200" dirty="0"/>
              <a:t> </a:t>
            </a:r>
            <a:r>
              <a:rPr lang="de-DE" sz="2200" dirty="0" err="1"/>
              <a:t>tasks</a:t>
            </a:r>
            <a:r>
              <a:rPr lang="de-DE" sz="2200" dirty="0"/>
              <a:t> </a:t>
            </a:r>
          </a:p>
          <a:p>
            <a:pPr lvl="1"/>
            <a:r>
              <a:rPr lang="de-DE" sz="2200" dirty="0" err="1"/>
              <a:t>They</a:t>
            </a:r>
            <a:r>
              <a:rPr lang="de-DE" sz="2200" dirty="0"/>
              <a:t> </a:t>
            </a:r>
            <a:r>
              <a:rPr lang="de-DE" sz="2200" dirty="0" err="1"/>
              <a:t>have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have</a:t>
            </a:r>
            <a:r>
              <a:rPr lang="de-DE" sz="2200" dirty="0"/>
              <a:t> a </a:t>
            </a:r>
            <a:r>
              <a:rPr lang="de-DE" sz="2200" dirty="0" err="1"/>
              <a:t>look</a:t>
            </a:r>
            <a:r>
              <a:rPr lang="de-DE" sz="2200" dirty="0"/>
              <a:t> on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circumstances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available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breaks</a:t>
            </a:r>
            <a:endParaRPr lang="de-DE" sz="2200" dirty="0"/>
          </a:p>
          <a:p>
            <a:pPr lvl="1"/>
            <a:r>
              <a:rPr lang="de-DE" sz="2200" dirty="0" smtClean="0"/>
              <a:t>Not </a:t>
            </a:r>
            <a:r>
              <a:rPr lang="de-DE" sz="2200" dirty="0" err="1" smtClean="0"/>
              <a:t>confronting</a:t>
            </a:r>
            <a:r>
              <a:rPr lang="de-DE" sz="2200" dirty="0" smtClean="0"/>
              <a:t> </a:t>
            </a:r>
            <a:r>
              <a:rPr lang="de-DE" sz="2200" dirty="0" err="1"/>
              <a:t>anybody</a:t>
            </a:r>
            <a:r>
              <a:rPr lang="de-DE" sz="2200" dirty="0" smtClean="0"/>
              <a:t>, not </a:t>
            </a:r>
            <a:r>
              <a:rPr lang="de-DE" sz="2200" dirty="0" err="1"/>
              <a:t>take</a:t>
            </a:r>
            <a:r>
              <a:rPr lang="de-DE" sz="2200" dirty="0"/>
              <a:t> </a:t>
            </a:r>
            <a:r>
              <a:rPr lang="de-DE" sz="2200" dirty="0" err="1"/>
              <a:t>anybody</a:t>
            </a:r>
            <a:r>
              <a:rPr lang="de-DE" sz="2200" dirty="0"/>
              <a:t> out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work</a:t>
            </a:r>
            <a:r>
              <a:rPr lang="de-DE" sz="2200" dirty="0"/>
              <a:t>, </a:t>
            </a:r>
            <a:r>
              <a:rPr lang="de-DE" sz="2200" dirty="0" smtClean="0"/>
              <a:t>not </a:t>
            </a:r>
            <a:r>
              <a:rPr lang="de-DE" sz="2200" dirty="0" err="1"/>
              <a:t>enforce</a:t>
            </a:r>
            <a:r>
              <a:rPr lang="de-DE" sz="2200" dirty="0"/>
              <a:t> </a:t>
            </a:r>
            <a:r>
              <a:rPr lang="de-DE" sz="2200" dirty="0" err="1"/>
              <a:t>talking</a:t>
            </a:r>
            <a:r>
              <a:rPr lang="de-DE" sz="2200" dirty="0"/>
              <a:t>/</a:t>
            </a:r>
            <a:r>
              <a:rPr lang="de-DE" sz="2200" dirty="0" err="1"/>
              <a:t>Emotionality</a:t>
            </a:r>
            <a:r>
              <a:rPr lang="de-DE" sz="2200" dirty="0"/>
              <a:t> </a:t>
            </a:r>
            <a:r>
              <a:rPr lang="de-DE" sz="2200" dirty="0" err="1"/>
              <a:t>during</a:t>
            </a:r>
            <a:r>
              <a:rPr lang="de-DE" sz="2200" dirty="0"/>
              <a:t> </a:t>
            </a:r>
            <a:r>
              <a:rPr lang="de-DE" sz="2200" dirty="0" err="1"/>
              <a:t>work</a:t>
            </a:r>
            <a:endParaRPr lang="de-DE" sz="2200" dirty="0"/>
          </a:p>
          <a:p>
            <a:pPr lvl="1"/>
            <a:r>
              <a:rPr lang="en-US" sz="2200" dirty="0" smtClean="0"/>
              <a:t>Provide </a:t>
            </a:r>
            <a:r>
              <a:rPr lang="en-US" sz="2200" dirty="0"/>
              <a:t>written handouts for self care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Support of managers/</a:t>
            </a:r>
            <a:r>
              <a:rPr lang="en-US" sz="2200" dirty="0" err="1" smtClean="0"/>
              <a:t>teamleaders</a:t>
            </a:r>
            <a:r>
              <a:rPr lang="en-US" sz="2200" dirty="0" smtClean="0"/>
              <a:t> in caring for staff and volunteers</a:t>
            </a:r>
            <a:endParaRPr lang="en-US" sz="2200" dirty="0"/>
          </a:p>
          <a:p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512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Interventions</a:t>
            </a:r>
            <a:r>
              <a:rPr lang="de-DE" sz="3200" b="1" dirty="0" smtClean="0">
                <a:solidFill>
                  <a:srgbClr val="C00000"/>
                </a:solidFill>
              </a:rPr>
              <a:t> – Peer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 smtClean="0"/>
              <a:t>One</a:t>
            </a:r>
            <a:r>
              <a:rPr lang="de-DE" sz="2400" dirty="0" smtClean="0"/>
              <a:t>-on-</a:t>
            </a:r>
            <a:r>
              <a:rPr lang="de-DE" sz="2400" dirty="0" err="1" smtClean="0"/>
              <a:t>one</a:t>
            </a:r>
            <a:r>
              <a:rPr lang="de-DE" sz="2400" dirty="0" smtClean="0"/>
              <a:t> – Peer </a:t>
            </a:r>
            <a:r>
              <a:rPr lang="de-DE" sz="2400" dirty="0" err="1" smtClean="0"/>
              <a:t>support</a:t>
            </a:r>
            <a:r>
              <a:rPr lang="de-DE" sz="2400" dirty="0" smtClean="0"/>
              <a:t> </a:t>
            </a:r>
            <a:r>
              <a:rPr lang="de-DE" sz="2400" dirty="0" err="1" smtClean="0"/>
              <a:t>interviews</a:t>
            </a:r>
            <a:endParaRPr lang="de-DE" sz="2400" dirty="0" smtClean="0"/>
          </a:p>
          <a:p>
            <a:pPr lvl="1"/>
            <a:r>
              <a:rPr lang="de-DE" sz="2200" dirty="0" err="1" smtClean="0"/>
              <a:t>offer</a:t>
            </a:r>
            <a:r>
              <a:rPr lang="de-DE" sz="2200" dirty="0" smtClean="0"/>
              <a:t> individual </a:t>
            </a:r>
            <a:r>
              <a:rPr lang="de-DE" sz="2200" dirty="0" err="1"/>
              <a:t>consultations</a:t>
            </a:r>
            <a:r>
              <a:rPr lang="de-DE" sz="2200" dirty="0"/>
              <a:t> upon </a:t>
            </a:r>
            <a:r>
              <a:rPr lang="de-DE" sz="2200" dirty="0" err="1"/>
              <a:t>the</a:t>
            </a:r>
            <a:r>
              <a:rPr lang="de-DE" sz="2200" dirty="0"/>
              <a:t> end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assignment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all </a:t>
            </a:r>
            <a:r>
              <a:rPr lang="de-DE" sz="2200" dirty="0" err="1"/>
              <a:t>staff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 smtClean="0"/>
              <a:t>volunteers</a:t>
            </a:r>
            <a:endParaRPr lang="de-DE" sz="2200" dirty="0" smtClean="0"/>
          </a:p>
          <a:p>
            <a:pPr lvl="1"/>
            <a:r>
              <a:rPr lang="de-DE" sz="2200" dirty="0" smtClean="0"/>
              <a:t>Peers </a:t>
            </a:r>
            <a:r>
              <a:rPr lang="de-DE" sz="2200" dirty="0" err="1" smtClean="0"/>
              <a:t>should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available</a:t>
            </a:r>
            <a:r>
              <a:rPr lang="de-DE" sz="2200" dirty="0"/>
              <a:t> </a:t>
            </a:r>
            <a:r>
              <a:rPr lang="de-DE" sz="2200" dirty="0" err="1" smtClean="0"/>
              <a:t>confidential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in an easy </a:t>
            </a:r>
            <a:r>
              <a:rPr lang="de-DE" sz="2200" dirty="0" err="1" smtClean="0"/>
              <a:t>way</a:t>
            </a:r>
            <a:endParaRPr lang="de-DE" sz="2200" dirty="0" smtClean="0"/>
          </a:p>
          <a:p>
            <a:pPr lvl="1"/>
            <a:endParaRPr lang="de-DE" sz="2200" dirty="0" smtClean="0"/>
          </a:p>
          <a:p>
            <a:pPr lvl="1"/>
            <a:r>
              <a:rPr lang="de-DE" sz="2200" dirty="0"/>
              <a:t>Facts  (</a:t>
            </a:r>
            <a:r>
              <a:rPr lang="de-DE" sz="2200" dirty="0" err="1"/>
              <a:t>understand</a:t>
            </a:r>
            <a:r>
              <a:rPr lang="de-DE" sz="2200" dirty="0"/>
              <a:t> </a:t>
            </a:r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 smtClean="0"/>
              <a:t>happened</a:t>
            </a:r>
            <a:r>
              <a:rPr lang="de-DE" sz="2200" dirty="0" smtClean="0"/>
              <a:t>, </a:t>
            </a:r>
            <a:r>
              <a:rPr lang="de-DE" sz="2200" dirty="0" err="1" smtClean="0"/>
              <a:t>get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whole</a:t>
            </a:r>
            <a:r>
              <a:rPr lang="de-DE" sz="2200" dirty="0" smtClean="0"/>
              <a:t> </a:t>
            </a:r>
            <a:r>
              <a:rPr lang="de-DE" sz="2200" dirty="0" err="1" smtClean="0"/>
              <a:t>picture</a:t>
            </a:r>
            <a:r>
              <a:rPr lang="de-DE" sz="2200" dirty="0" smtClean="0"/>
              <a:t>)</a:t>
            </a:r>
            <a:endParaRPr lang="de-DE" sz="2200" dirty="0"/>
          </a:p>
          <a:p>
            <a:pPr lvl="1"/>
            <a:r>
              <a:rPr lang="de-DE" sz="2200" dirty="0"/>
              <a:t>Feelings (</a:t>
            </a:r>
            <a:r>
              <a:rPr lang="de-DE" sz="2200" dirty="0" err="1"/>
              <a:t>regulate</a:t>
            </a:r>
            <a:r>
              <a:rPr lang="de-DE" sz="2200" dirty="0"/>
              <a:t> </a:t>
            </a:r>
            <a:r>
              <a:rPr lang="de-DE" sz="2200" dirty="0" err="1"/>
              <a:t>feelings-help</a:t>
            </a:r>
            <a:r>
              <a:rPr lang="de-DE" sz="2200" dirty="0"/>
              <a:t> </a:t>
            </a:r>
            <a:r>
              <a:rPr lang="de-DE" sz="2200" dirty="0" err="1"/>
              <a:t>protect</a:t>
            </a:r>
            <a:r>
              <a:rPr lang="de-DE" sz="2200" dirty="0"/>
              <a:t> </a:t>
            </a:r>
            <a:r>
              <a:rPr lang="de-DE" sz="2200" dirty="0" err="1"/>
              <a:t>him</a:t>
            </a:r>
            <a:r>
              <a:rPr lang="de-DE" sz="2200" dirty="0"/>
              <a:t> </a:t>
            </a:r>
            <a:r>
              <a:rPr lang="de-DE" sz="2200" dirty="0" err="1"/>
              <a:t>herself-regain</a:t>
            </a:r>
            <a:r>
              <a:rPr lang="de-DE" sz="2200" dirty="0"/>
              <a:t> </a:t>
            </a:r>
            <a:r>
              <a:rPr lang="de-DE" sz="2200" dirty="0" err="1"/>
              <a:t>control</a:t>
            </a:r>
            <a:r>
              <a:rPr lang="de-DE" sz="2200" dirty="0"/>
              <a:t>, </a:t>
            </a:r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went</a:t>
            </a:r>
            <a:r>
              <a:rPr lang="de-DE" sz="2200" dirty="0"/>
              <a:t> not so </a:t>
            </a:r>
            <a:r>
              <a:rPr lang="de-DE" sz="2200" dirty="0" err="1"/>
              <a:t>well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why</a:t>
            </a:r>
            <a:r>
              <a:rPr lang="de-DE" sz="2200" dirty="0"/>
              <a:t>, </a:t>
            </a:r>
            <a:r>
              <a:rPr lang="de-DE" sz="2200" dirty="0" err="1"/>
              <a:t>what</a:t>
            </a:r>
            <a:r>
              <a:rPr lang="de-DE" sz="2200" dirty="0"/>
              <a:t> was </a:t>
            </a:r>
            <a:r>
              <a:rPr lang="de-DE" sz="2200" dirty="0" err="1"/>
              <a:t>difficult</a:t>
            </a:r>
            <a:r>
              <a:rPr lang="de-DE" sz="2200" dirty="0"/>
              <a:t>)</a:t>
            </a:r>
          </a:p>
          <a:p>
            <a:pPr lvl="1"/>
            <a:r>
              <a:rPr lang="de-DE" sz="2200" dirty="0"/>
              <a:t>Future (plan </a:t>
            </a:r>
            <a:r>
              <a:rPr lang="de-DE" sz="2200" dirty="0" err="1"/>
              <a:t>for</a:t>
            </a:r>
            <a:r>
              <a:rPr lang="de-DE" sz="2200" dirty="0"/>
              <a:t> immediate </a:t>
            </a:r>
            <a:r>
              <a:rPr lang="de-DE" sz="2200" dirty="0" err="1"/>
              <a:t>shortterm</a:t>
            </a:r>
            <a:r>
              <a:rPr lang="de-DE" sz="2200" dirty="0"/>
              <a:t> </a:t>
            </a:r>
            <a:r>
              <a:rPr lang="de-DE" sz="2200" dirty="0" err="1"/>
              <a:t>coping</a:t>
            </a:r>
            <a:r>
              <a:rPr lang="de-DE" sz="2200" dirty="0"/>
              <a:t>-positive </a:t>
            </a:r>
            <a:r>
              <a:rPr lang="de-DE" sz="2200" dirty="0" err="1"/>
              <a:t>future</a:t>
            </a:r>
            <a:r>
              <a:rPr lang="de-DE" sz="2200" dirty="0"/>
              <a:t> </a:t>
            </a:r>
            <a:r>
              <a:rPr lang="de-DE" sz="2200" dirty="0" err="1"/>
              <a:t>orientation</a:t>
            </a:r>
            <a:r>
              <a:rPr lang="de-DE" sz="2200" dirty="0"/>
              <a:t>-focus on </a:t>
            </a:r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went</a:t>
            </a:r>
            <a:r>
              <a:rPr lang="de-DE" sz="2200" dirty="0"/>
              <a:t> </a:t>
            </a:r>
            <a:r>
              <a:rPr lang="de-DE" sz="2200" dirty="0" err="1" smtClean="0"/>
              <a:t>well</a:t>
            </a:r>
            <a:r>
              <a:rPr lang="de-DE" sz="2200" dirty="0" smtClean="0"/>
              <a:t>? </a:t>
            </a:r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have</a:t>
            </a:r>
            <a:r>
              <a:rPr lang="de-DE" sz="2200" dirty="0"/>
              <a:t> I </a:t>
            </a:r>
            <a:r>
              <a:rPr lang="de-DE" sz="2200" dirty="0" err="1"/>
              <a:t>learned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 smtClean="0"/>
              <a:t>future</a:t>
            </a:r>
            <a:r>
              <a:rPr lang="de-DE" sz="2200" dirty="0" smtClean="0"/>
              <a:t>? </a:t>
            </a:r>
            <a:r>
              <a:rPr lang="de-DE" sz="2200" dirty="0" err="1" smtClean="0"/>
              <a:t>How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we</a:t>
            </a:r>
            <a:r>
              <a:rPr lang="de-DE" sz="2200" dirty="0" smtClean="0"/>
              <a:t> </a:t>
            </a:r>
            <a:r>
              <a:rPr lang="de-DE" sz="2200" dirty="0" err="1" smtClean="0"/>
              <a:t>support</a:t>
            </a:r>
            <a:r>
              <a:rPr lang="de-DE" sz="2200" dirty="0" smtClean="0"/>
              <a:t> </a:t>
            </a:r>
            <a:r>
              <a:rPr lang="de-DE" sz="2200" dirty="0" err="1" smtClean="0"/>
              <a:t>each</a:t>
            </a:r>
            <a:r>
              <a:rPr lang="de-DE" sz="2200" dirty="0" smtClean="0"/>
              <a:t> </a:t>
            </a:r>
            <a:r>
              <a:rPr lang="de-DE" sz="2200" dirty="0" err="1" smtClean="0"/>
              <a:t>other</a:t>
            </a:r>
            <a:r>
              <a:rPr lang="de-DE" sz="2200" dirty="0" smtClean="0"/>
              <a:t>?)</a:t>
            </a:r>
            <a:endParaRPr lang="de-DE" sz="2200" dirty="0"/>
          </a:p>
          <a:p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5058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Interventions</a:t>
            </a:r>
            <a:r>
              <a:rPr lang="de-DE" sz="3200" b="1" dirty="0" smtClean="0">
                <a:solidFill>
                  <a:srgbClr val="C00000"/>
                </a:solidFill>
              </a:rPr>
              <a:t> – Peer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smtClean="0"/>
              <a:t>(operational) </a:t>
            </a:r>
            <a:r>
              <a:rPr lang="de-DE" sz="2400" dirty="0" err="1" smtClean="0"/>
              <a:t>Debriefing</a:t>
            </a:r>
            <a:endParaRPr lang="de-DE" sz="2400" dirty="0" smtClean="0"/>
          </a:p>
          <a:p>
            <a:pPr lvl="1"/>
            <a:r>
              <a:rPr lang="de-DE" sz="2200" dirty="0" err="1"/>
              <a:t>i</a:t>
            </a:r>
            <a:r>
              <a:rPr lang="de-DE" sz="2200" dirty="0" err="1" smtClean="0"/>
              <a:t>s</a:t>
            </a:r>
            <a:r>
              <a:rPr lang="de-DE" sz="2200" dirty="0" smtClean="0"/>
              <a:t> a post-event </a:t>
            </a:r>
            <a:r>
              <a:rPr lang="de-DE" sz="2200" dirty="0" err="1" smtClean="0"/>
              <a:t>discussion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an operational </a:t>
            </a:r>
            <a:r>
              <a:rPr lang="de-DE" sz="2200" dirty="0" err="1" smtClean="0"/>
              <a:t>character</a:t>
            </a:r>
            <a:endParaRPr lang="de-DE" sz="2200" dirty="0" smtClean="0"/>
          </a:p>
          <a:p>
            <a:pPr lvl="1"/>
            <a:r>
              <a:rPr lang="de-DE" sz="2200" dirty="0" err="1"/>
              <a:t>t</a:t>
            </a:r>
            <a:r>
              <a:rPr lang="de-DE" sz="2200" dirty="0" err="1" smtClean="0"/>
              <a:t>he</a:t>
            </a:r>
            <a:r>
              <a:rPr lang="de-DE" sz="2200" dirty="0" smtClean="0"/>
              <a:t> </a:t>
            </a:r>
            <a:r>
              <a:rPr lang="de-DE" sz="2200" dirty="0" err="1" smtClean="0"/>
              <a:t>main</a:t>
            </a:r>
            <a:r>
              <a:rPr lang="de-DE" sz="2200" dirty="0" smtClean="0"/>
              <a:t> </a:t>
            </a:r>
            <a:r>
              <a:rPr lang="de-DE" sz="2200" dirty="0" err="1" smtClean="0"/>
              <a:t>objective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determining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facts</a:t>
            </a:r>
            <a:endParaRPr lang="de-DE" sz="2200" dirty="0"/>
          </a:p>
          <a:p>
            <a:pPr lvl="1"/>
            <a:r>
              <a:rPr lang="de-DE" sz="2200" dirty="0" err="1"/>
              <a:t>i</a:t>
            </a:r>
            <a:r>
              <a:rPr lang="de-DE" sz="2200" dirty="0" err="1" smtClean="0"/>
              <a:t>s</a:t>
            </a:r>
            <a:r>
              <a:rPr lang="de-DE" sz="2200" dirty="0" smtClean="0"/>
              <a:t> </a:t>
            </a:r>
            <a:r>
              <a:rPr lang="de-DE" sz="2200" dirty="0" err="1" smtClean="0"/>
              <a:t>important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completing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puzzle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avoid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repeating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mistakes</a:t>
            </a:r>
            <a:endParaRPr lang="de-DE" sz="2200" dirty="0" smtClean="0"/>
          </a:p>
          <a:p>
            <a:pPr lvl="1"/>
            <a:r>
              <a:rPr lang="de-DE" sz="2200" dirty="0" err="1" smtClean="0"/>
              <a:t>enhances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group</a:t>
            </a:r>
            <a:r>
              <a:rPr lang="de-DE" sz="2200" dirty="0" smtClean="0"/>
              <a:t> </a:t>
            </a:r>
            <a:r>
              <a:rPr lang="de-DE" sz="2200" dirty="0" err="1" smtClean="0"/>
              <a:t>cohesion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mutual </a:t>
            </a:r>
            <a:r>
              <a:rPr lang="de-DE" sz="2200" dirty="0" err="1" smtClean="0"/>
              <a:t>support</a:t>
            </a:r>
            <a:r>
              <a:rPr lang="de-DE" sz="2200" dirty="0" smtClean="0"/>
              <a:t>,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well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understanding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event</a:t>
            </a:r>
            <a:endParaRPr lang="de-DE" sz="2200" dirty="0" smtClean="0"/>
          </a:p>
          <a:p>
            <a:pPr lvl="1"/>
            <a:r>
              <a:rPr lang="de-DE" sz="2200" dirty="0" smtClean="0"/>
              <a:t>Focus on </a:t>
            </a:r>
            <a:r>
              <a:rPr lang="de-DE" sz="2200" dirty="0" err="1" smtClean="0"/>
              <a:t>group</a:t>
            </a:r>
            <a:r>
              <a:rPr lang="de-DE" sz="2200" dirty="0" smtClean="0"/>
              <a:t> </a:t>
            </a:r>
            <a:r>
              <a:rPr lang="de-DE" sz="2200" dirty="0" err="1" smtClean="0"/>
              <a:t>cohesion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9428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Interventions</a:t>
            </a:r>
            <a:r>
              <a:rPr lang="de-DE" sz="3200" b="1" dirty="0" smtClean="0">
                <a:solidFill>
                  <a:srgbClr val="C00000"/>
                </a:solidFill>
              </a:rPr>
              <a:t> – Peer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 smtClean="0"/>
              <a:t>Aftercare</a:t>
            </a:r>
            <a:endParaRPr lang="de-DE" sz="2400" dirty="0" smtClean="0"/>
          </a:p>
          <a:p>
            <a:pPr lvl="1"/>
            <a:r>
              <a:rPr lang="de-DE" sz="2200" dirty="0" err="1" smtClean="0"/>
              <a:t>Provide</a:t>
            </a:r>
            <a:r>
              <a:rPr lang="de-DE" sz="2200" dirty="0" smtClean="0"/>
              <a:t> informal </a:t>
            </a:r>
            <a:r>
              <a:rPr lang="de-DE" sz="2200" dirty="0" err="1" smtClean="0"/>
              <a:t>meetings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show</a:t>
            </a:r>
            <a:r>
              <a:rPr lang="de-DE" sz="2200" dirty="0" smtClean="0"/>
              <a:t> </a:t>
            </a:r>
            <a:r>
              <a:rPr lang="de-DE" sz="2200" dirty="0" err="1" smtClean="0"/>
              <a:t>staff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volunteers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give</a:t>
            </a:r>
            <a:r>
              <a:rPr lang="de-DE" sz="2200" dirty="0" smtClean="0"/>
              <a:t> </a:t>
            </a:r>
            <a:r>
              <a:rPr lang="de-DE" sz="2200" dirty="0" err="1" smtClean="0"/>
              <a:t>them</a:t>
            </a:r>
            <a:r>
              <a:rPr lang="de-DE" sz="2200" dirty="0" smtClean="0"/>
              <a:t> </a:t>
            </a:r>
            <a:r>
              <a:rPr lang="de-DE" sz="2200" dirty="0" err="1" smtClean="0"/>
              <a:t>appraisal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their</a:t>
            </a:r>
            <a:r>
              <a:rPr lang="de-DE" sz="2200" dirty="0" smtClean="0"/>
              <a:t> </a:t>
            </a:r>
            <a:r>
              <a:rPr lang="de-DE" sz="2200" dirty="0" err="1" smtClean="0"/>
              <a:t>work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signs</a:t>
            </a:r>
            <a:r>
              <a:rPr lang="de-DE" sz="2200" dirty="0" smtClean="0"/>
              <a:t> </a:t>
            </a:r>
            <a:r>
              <a:rPr lang="de-DE" sz="2200" dirty="0" err="1" smtClean="0"/>
              <a:t>theat</a:t>
            </a:r>
            <a:r>
              <a:rPr lang="de-DE" sz="2200" dirty="0" smtClean="0"/>
              <a:t> </a:t>
            </a:r>
            <a:r>
              <a:rPr lang="de-DE" sz="2200" dirty="0" err="1" smtClean="0"/>
              <a:t>they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/>
              <a:t> </a:t>
            </a:r>
            <a:r>
              <a:rPr lang="de-DE" sz="2200" dirty="0" err="1" smtClean="0"/>
              <a:t>their</a:t>
            </a:r>
            <a:r>
              <a:rPr lang="de-DE" sz="2200" dirty="0" smtClean="0"/>
              <a:t> </a:t>
            </a:r>
            <a:r>
              <a:rPr lang="de-DE" sz="2200" dirty="0" err="1" smtClean="0"/>
              <a:t>work</a:t>
            </a:r>
            <a:r>
              <a:rPr lang="de-DE" sz="2200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 smtClean="0"/>
              <a:t>been</a:t>
            </a:r>
            <a:r>
              <a:rPr lang="de-DE" sz="2200" dirty="0" smtClean="0"/>
              <a:t> </a:t>
            </a:r>
            <a:r>
              <a:rPr lang="de-DE" sz="2200" dirty="0" err="1" smtClean="0"/>
              <a:t>valued</a:t>
            </a:r>
            <a:r>
              <a:rPr lang="de-DE" sz="2200" dirty="0" smtClean="0"/>
              <a:t>.</a:t>
            </a:r>
          </a:p>
          <a:p>
            <a:pPr lvl="1"/>
            <a:r>
              <a:rPr lang="de-DE" sz="2200" dirty="0" err="1"/>
              <a:t>Preliminary</a:t>
            </a:r>
            <a:r>
              <a:rPr lang="de-DE" sz="2200" dirty="0"/>
              <a:t> </a:t>
            </a:r>
            <a:r>
              <a:rPr lang="de-DE" sz="2200" dirty="0" err="1"/>
              <a:t>risk</a:t>
            </a:r>
            <a:r>
              <a:rPr lang="de-DE" sz="2200" dirty="0"/>
              <a:t> </a:t>
            </a:r>
            <a:r>
              <a:rPr lang="de-DE" sz="2200" dirty="0" err="1"/>
              <a:t>assessment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peers</a:t>
            </a:r>
            <a:endParaRPr lang="de-DE" sz="2200" dirty="0"/>
          </a:p>
          <a:p>
            <a:pPr lvl="1"/>
            <a:r>
              <a:rPr lang="de-DE" sz="2200" dirty="0" err="1" smtClean="0"/>
              <a:t>Timely</a:t>
            </a:r>
            <a:r>
              <a:rPr lang="de-DE" sz="2200" dirty="0" smtClean="0"/>
              <a:t> </a:t>
            </a:r>
            <a:r>
              <a:rPr lang="de-DE" sz="2200" dirty="0" err="1" smtClean="0"/>
              <a:t>referral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professionals</a:t>
            </a:r>
          </a:p>
          <a:p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1767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622855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Interventions</a:t>
            </a:r>
            <a:r>
              <a:rPr lang="de-DE" sz="3200" b="1" dirty="0" smtClean="0">
                <a:solidFill>
                  <a:srgbClr val="C00000"/>
                </a:solidFill>
              </a:rPr>
              <a:t> - </a:t>
            </a:r>
            <a:r>
              <a:rPr lang="de-DE" sz="3200" b="1" dirty="0" err="1" smtClean="0">
                <a:solidFill>
                  <a:srgbClr val="C00000"/>
                </a:solidFill>
              </a:rPr>
              <a:t>other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forms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of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/>
              <a:t>Thank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endParaRPr lang="de-DE" sz="2400" dirty="0"/>
          </a:p>
          <a:p>
            <a:r>
              <a:rPr lang="de-DE" sz="2400" dirty="0" err="1"/>
              <a:t>Certificates</a:t>
            </a:r>
            <a:endParaRPr lang="de-DE" sz="2400" dirty="0"/>
          </a:p>
          <a:p>
            <a:r>
              <a:rPr lang="de-DE" sz="2400" dirty="0" err="1"/>
              <a:t>Thank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visit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VIP´s</a:t>
            </a:r>
            <a:endParaRPr lang="de-DE" sz="2400" dirty="0"/>
          </a:p>
          <a:p>
            <a:r>
              <a:rPr lang="de-DE" sz="2400" dirty="0" err="1"/>
              <a:t>Thank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 smtClean="0"/>
              <a:t>party</a:t>
            </a:r>
            <a:endParaRPr lang="de-DE" sz="2400" dirty="0"/>
          </a:p>
          <a:p>
            <a:r>
              <a:rPr lang="de-DE" sz="2400" dirty="0" err="1"/>
              <a:t>Thank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concert</a:t>
            </a:r>
            <a:endParaRPr lang="de-DE" sz="2400" dirty="0"/>
          </a:p>
          <a:p>
            <a:r>
              <a:rPr lang="de-DE" sz="2400" dirty="0"/>
              <a:t>Pictures </a:t>
            </a:r>
            <a:r>
              <a:rPr lang="de-DE" sz="2400" dirty="0" err="1"/>
              <a:t>painted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children</a:t>
            </a:r>
            <a:r>
              <a:rPr lang="de-DE" sz="2400" dirty="0"/>
              <a:t> in </a:t>
            </a:r>
            <a:r>
              <a:rPr lang="de-DE" sz="2400" dirty="0" err="1"/>
              <a:t>breakroom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helpers</a:t>
            </a:r>
            <a:endParaRPr lang="de-DE" sz="2400" dirty="0"/>
          </a:p>
          <a:p>
            <a:r>
              <a:rPr lang="de-DE" sz="2400" dirty="0"/>
              <a:t>…</a:t>
            </a:r>
          </a:p>
          <a:p>
            <a:endParaRPr lang="de-DE" sz="2400" dirty="0" smtClean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511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1202" y="1330037"/>
            <a:ext cx="7922888" cy="5163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>
                <a:solidFill>
                  <a:srgbClr val="C00000"/>
                </a:solidFill>
              </a:rPr>
              <a:t>Disastermanagement</a:t>
            </a:r>
          </a:p>
          <a:p>
            <a:pPr>
              <a:lnSpc>
                <a:spcPct val="110000"/>
              </a:lnSpc>
            </a:pPr>
            <a:r>
              <a:rPr lang="de-DE" sz="2400" dirty="0" err="1" smtClean="0"/>
              <a:t>Disaster</a:t>
            </a:r>
            <a:r>
              <a:rPr lang="en-GB" sz="2400" dirty="0" smtClean="0"/>
              <a:t>management</a:t>
            </a:r>
            <a:r>
              <a:rPr lang="de-AT" sz="2400" dirty="0" smtClean="0"/>
              <a:t> </a:t>
            </a:r>
            <a:r>
              <a:rPr lang="de-AT" sz="2400" dirty="0" err="1"/>
              <a:t>refers</a:t>
            </a:r>
            <a:r>
              <a:rPr lang="de-AT" sz="2400" dirty="0"/>
              <a:t> </a:t>
            </a:r>
            <a:r>
              <a:rPr lang="de-AT" sz="2400" dirty="0" err="1"/>
              <a:t>to</a:t>
            </a:r>
            <a:r>
              <a:rPr lang="de-AT" sz="2400" dirty="0"/>
              <a:t> all </a:t>
            </a:r>
            <a:r>
              <a:rPr lang="de-AT" sz="2400" dirty="0" err="1"/>
              <a:t>efforts</a:t>
            </a:r>
            <a:r>
              <a:rPr lang="de-AT" sz="2400" dirty="0"/>
              <a:t> </a:t>
            </a:r>
            <a:r>
              <a:rPr lang="de-AT" sz="2400" dirty="0" err="1"/>
              <a:t>to</a:t>
            </a:r>
            <a:r>
              <a:rPr lang="de-AT" sz="2400" dirty="0"/>
              <a:t> deal </a:t>
            </a:r>
            <a:r>
              <a:rPr lang="de-AT" sz="2400" dirty="0" err="1"/>
              <a:t>with</a:t>
            </a:r>
            <a:r>
              <a:rPr lang="de-AT" sz="2400" dirty="0"/>
              <a:t> a </a:t>
            </a:r>
            <a:r>
              <a:rPr lang="de-AT" sz="2400" dirty="0" err="1"/>
              <a:t>disaster</a:t>
            </a:r>
            <a:r>
              <a:rPr lang="de-AT" sz="2400" dirty="0"/>
              <a:t> </a:t>
            </a:r>
            <a:r>
              <a:rPr lang="de-AT" sz="2400" dirty="0" err="1"/>
              <a:t>before</a:t>
            </a:r>
            <a:r>
              <a:rPr lang="de-AT" sz="2400" dirty="0"/>
              <a:t>, </a:t>
            </a:r>
            <a:r>
              <a:rPr lang="de-AT" sz="2400" dirty="0" err="1"/>
              <a:t>during</a:t>
            </a:r>
            <a:r>
              <a:rPr lang="de-AT" sz="2400" dirty="0"/>
              <a:t> </a:t>
            </a:r>
            <a:r>
              <a:rPr lang="de-AT" sz="2400" dirty="0" err="1"/>
              <a:t>and</a:t>
            </a:r>
            <a:r>
              <a:rPr lang="de-AT" sz="2400" dirty="0"/>
              <a:t> after </a:t>
            </a:r>
            <a:r>
              <a:rPr lang="de-AT" sz="2400" dirty="0" err="1"/>
              <a:t>it</a:t>
            </a:r>
            <a:r>
              <a:rPr lang="de-AT" sz="2400" dirty="0"/>
              <a:t> </a:t>
            </a:r>
            <a:r>
              <a:rPr lang="de-AT" sz="2400" dirty="0" err="1"/>
              <a:t>has</a:t>
            </a:r>
            <a:r>
              <a:rPr lang="de-AT" sz="2400" dirty="0"/>
              <a:t> </a:t>
            </a:r>
            <a:r>
              <a:rPr lang="de-AT" sz="2400" dirty="0" err="1"/>
              <a:t>occured</a:t>
            </a:r>
            <a:endParaRPr lang="de-AT" sz="2400" dirty="0"/>
          </a:p>
          <a:p>
            <a:pPr>
              <a:lnSpc>
                <a:spcPct val="110000"/>
              </a:lnSpc>
            </a:pPr>
            <a:r>
              <a:rPr lang="de-DE" sz="2400" dirty="0" err="1" smtClean="0"/>
              <a:t>Effective</a:t>
            </a:r>
            <a:r>
              <a:rPr lang="de-DE" sz="2400" dirty="0" smtClean="0"/>
              <a:t> </a:t>
            </a:r>
            <a:r>
              <a:rPr lang="de-DE" sz="2400" dirty="0" err="1"/>
              <a:t>command</a:t>
            </a:r>
            <a:r>
              <a:rPr lang="de-DE" sz="2400" dirty="0"/>
              <a:t>, </a:t>
            </a:r>
            <a:r>
              <a:rPr lang="de-DE" sz="2400" dirty="0" err="1"/>
              <a:t>control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coordination</a:t>
            </a:r>
            <a:r>
              <a:rPr lang="de-DE" sz="2400" dirty="0"/>
              <a:t> must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available</a:t>
            </a:r>
            <a:r>
              <a:rPr lang="de-DE" sz="2400" dirty="0"/>
              <a:t> at </a:t>
            </a:r>
            <a:r>
              <a:rPr lang="de-DE" sz="2400" dirty="0" err="1"/>
              <a:t>any</a:t>
            </a:r>
            <a:r>
              <a:rPr lang="de-DE" sz="2400" dirty="0"/>
              <a:t> time</a:t>
            </a:r>
          </a:p>
          <a:p>
            <a:pPr>
              <a:lnSpc>
                <a:spcPct val="110000"/>
              </a:lnSpc>
            </a:pPr>
            <a:r>
              <a:rPr lang="de-DE" sz="2400" dirty="0" err="1" smtClean="0"/>
              <a:t>Interagency</a:t>
            </a:r>
            <a:r>
              <a:rPr lang="de-DE" sz="2400" dirty="0" smtClean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intergovernmantel</a:t>
            </a:r>
            <a:r>
              <a:rPr lang="de-DE" sz="2400" dirty="0"/>
              <a:t> </a:t>
            </a:r>
            <a:r>
              <a:rPr lang="de-DE" sz="2400" dirty="0" err="1"/>
              <a:t>coordination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crucial</a:t>
            </a:r>
            <a:endParaRPr lang="de-DE" sz="2400" dirty="0"/>
          </a:p>
          <a:p>
            <a:pPr>
              <a:lnSpc>
                <a:spcPct val="110000"/>
              </a:lnSpc>
            </a:pP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important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provide</a:t>
            </a:r>
            <a:r>
              <a:rPr lang="de-DE" sz="2400" dirty="0"/>
              <a:t> an </a:t>
            </a:r>
            <a:r>
              <a:rPr lang="de-DE" sz="2400" dirty="0" err="1"/>
              <a:t>authoritative</a:t>
            </a:r>
            <a:r>
              <a:rPr lang="de-DE" sz="2400" dirty="0"/>
              <a:t> </a:t>
            </a:r>
            <a:r>
              <a:rPr lang="de-DE" sz="2400" dirty="0" err="1"/>
              <a:t>account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going</a:t>
            </a:r>
            <a:r>
              <a:rPr lang="de-DE" sz="2400" dirty="0"/>
              <a:t> on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soon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 smtClean="0"/>
              <a:t>possible</a:t>
            </a:r>
            <a:endParaRPr lang="de-DE" sz="2400" dirty="0"/>
          </a:p>
          <a:p>
            <a:pPr>
              <a:lnSpc>
                <a:spcPct val="110000"/>
              </a:lnSpc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71943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1202" y="1330037"/>
            <a:ext cx="7922888" cy="5163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>
                <a:solidFill>
                  <a:srgbClr val="C00000"/>
                </a:solidFill>
              </a:rPr>
              <a:t>Disastermanagement</a:t>
            </a:r>
          </a:p>
          <a:p>
            <a:pPr>
              <a:lnSpc>
                <a:spcPct val="110000"/>
              </a:lnSpc>
            </a:pPr>
            <a:r>
              <a:rPr lang="de-DE" sz="2400" dirty="0" smtClean="0"/>
              <a:t>Clear </a:t>
            </a:r>
            <a:r>
              <a:rPr lang="de-DE" sz="2400" dirty="0" err="1" smtClean="0"/>
              <a:t>roles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responsibilities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agreed</a:t>
            </a:r>
            <a:r>
              <a:rPr lang="de-DE" sz="2400" dirty="0" smtClean="0"/>
              <a:t> in </a:t>
            </a:r>
            <a:r>
              <a:rPr lang="de-DE" sz="2400" dirty="0" err="1" smtClean="0"/>
              <a:t>advance</a:t>
            </a:r>
            <a:endParaRPr lang="de-DE" sz="2400" dirty="0" smtClean="0"/>
          </a:p>
          <a:p>
            <a:pPr>
              <a:lnSpc>
                <a:spcPct val="110000"/>
              </a:lnSpc>
            </a:pPr>
            <a:r>
              <a:rPr lang="de-DE" sz="2400" dirty="0" smtClean="0"/>
              <a:t>Access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support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en-US" sz="2400" dirty="0" smtClean="0"/>
              <a:t>colleagues</a:t>
            </a:r>
            <a:r>
              <a:rPr lang="de-DE" sz="2400" dirty="0" smtClean="0"/>
              <a:t>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well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a plan </a:t>
            </a:r>
            <a:r>
              <a:rPr lang="de-DE" sz="2400" dirty="0" err="1"/>
              <a:t>to</a:t>
            </a:r>
            <a:r>
              <a:rPr lang="de-DE" sz="2400" dirty="0"/>
              <a:t> care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volunteers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staff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smtClean="0"/>
              <a:t>vital</a:t>
            </a:r>
          </a:p>
          <a:p>
            <a:pPr>
              <a:lnSpc>
                <a:spcPct val="110000"/>
              </a:lnSpc>
            </a:pPr>
            <a:r>
              <a:rPr lang="de-DE" sz="2400" dirty="0" err="1"/>
              <a:t>Disaster</a:t>
            </a:r>
            <a:r>
              <a:rPr lang="de-AT" sz="2400" dirty="0" err="1"/>
              <a:t>management</a:t>
            </a:r>
            <a:r>
              <a:rPr lang="de-AT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a </a:t>
            </a:r>
            <a:r>
              <a:rPr lang="de-DE" sz="2400" dirty="0" err="1"/>
              <a:t>major</a:t>
            </a:r>
            <a:r>
              <a:rPr lang="de-DE" sz="2400" dirty="0"/>
              <a:t> </a:t>
            </a:r>
            <a:r>
              <a:rPr lang="de-DE" sz="2400" dirty="0" err="1"/>
              <a:t>element</a:t>
            </a:r>
            <a:r>
              <a:rPr lang="de-DE" sz="2400" dirty="0"/>
              <a:t> in </a:t>
            </a:r>
            <a:r>
              <a:rPr lang="de-DE" sz="2400" dirty="0" err="1"/>
              <a:t>enhancing</a:t>
            </a:r>
            <a:r>
              <a:rPr lang="de-DE" sz="2400" dirty="0"/>
              <a:t> </a:t>
            </a:r>
            <a:r>
              <a:rPr lang="de-DE" sz="2400" dirty="0" err="1"/>
              <a:t>wellbeing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all </a:t>
            </a:r>
            <a:r>
              <a:rPr lang="de-DE" sz="2400" dirty="0" err="1"/>
              <a:t>affected</a:t>
            </a:r>
            <a:r>
              <a:rPr lang="de-DE" sz="2400" dirty="0"/>
              <a:t> </a:t>
            </a:r>
            <a:r>
              <a:rPr lang="de-DE" sz="2400" dirty="0" err="1"/>
              <a:t>groupt</a:t>
            </a:r>
            <a:r>
              <a:rPr lang="de-DE" sz="2400" dirty="0"/>
              <a:t> (</a:t>
            </a:r>
            <a:r>
              <a:rPr lang="de-DE" sz="2400" dirty="0" err="1"/>
              <a:t>beneficiaries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helper</a:t>
            </a:r>
            <a:r>
              <a:rPr lang="de-DE" sz="2400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de-DE" sz="2400" dirty="0" err="1" smtClean="0"/>
              <a:t>Knowing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organisation´s</a:t>
            </a:r>
            <a:r>
              <a:rPr lang="de-DE" sz="2400" dirty="0" smtClean="0"/>
              <a:t> </a:t>
            </a:r>
            <a:r>
              <a:rPr lang="de-DE" sz="2400" dirty="0" err="1" smtClean="0"/>
              <a:t>contingencies</a:t>
            </a:r>
            <a:r>
              <a:rPr lang="de-DE" sz="2400" dirty="0" smtClean="0"/>
              <a:t> </a:t>
            </a:r>
            <a:r>
              <a:rPr lang="de-DE" sz="2400" dirty="0" err="1" smtClean="0"/>
              <a:t>ensures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proper </a:t>
            </a:r>
            <a:r>
              <a:rPr lang="de-DE" sz="2400" dirty="0" err="1" smtClean="0"/>
              <a:t>deployment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ressources</a:t>
            </a:r>
            <a:endParaRPr lang="de-DE" sz="2400" dirty="0"/>
          </a:p>
          <a:p>
            <a:pPr>
              <a:lnSpc>
                <a:spcPct val="110000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805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86946" y="1429657"/>
            <a:ext cx="7886700" cy="4928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Framework </a:t>
            </a:r>
            <a:r>
              <a:rPr lang="de-DE" sz="3200" b="1" dirty="0" err="1">
                <a:solidFill>
                  <a:srgbClr val="C00000"/>
                </a:solidFill>
              </a:rPr>
              <a:t>of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smtClean="0">
                <a:solidFill>
                  <a:srgbClr val="C00000"/>
                </a:solidFill>
              </a:rPr>
              <a:t>– </a:t>
            </a:r>
            <a:r>
              <a:rPr lang="de-DE" sz="3200" b="1" dirty="0" err="1" smtClean="0">
                <a:solidFill>
                  <a:srgbClr val="C00000"/>
                </a:solidFill>
              </a:rPr>
              <a:t>before</a:t>
            </a:r>
            <a:r>
              <a:rPr lang="de-DE" sz="3200" b="1" dirty="0" smtClean="0">
                <a:solidFill>
                  <a:srgbClr val="C00000"/>
                </a:solidFill>
              </a:rPr>
              <a:t> - </a:t>
            </a:r>
            <a:r>
              <a:rPr lang="de-DE" sz="3200" b="1" dirty="0" err="1" smtClean="0">
                <a:solidFill>
                  <a:srgbClr val="C00000"/>
                </a:solidFill>
              </a:rPr>
              <a:t>general</a:t>
            </a:r>
            <a:endParaRPr lang="de-DE" sz="3200" b="1" dirty="0" smtClean="0"/>
          </a:p>
          <a:p>
            <a:r>
              <a:rPr lang="de-DE" sz="2200" dirty="0" err="1" smtClean="0"/>
              <a:t>E</a:t>
            </a:r>
            <a:r>
              <a:rPr lang="de-DE" sz="2400" dirty="0" err="1" smtClean="0"/>
              <a:t>stablish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communication</a:t>
            </a:r>
            <a:r>
              <a:rPr lang="de-DE" sz="2400" dirty="0" smtClean="0"/>
              <a:t> </a:t>
            </a:r>
            <a:r>
              <a:rPr lang="de-DE" sz="2400" dirty="0" err="1" smtClean="0"/>
              <a:t>structures</a:t>
            </a:r>
            <a:endParaRPr lang="de-DE" sz="2400" dirty="0" smtClean="0"/>
          </a:p>
          <a:p>
            <a:pPr marL="457200" lvl="1" indent="0">
              <a:buNone/>
            </a:pPr>
            <a:r>
              <a:rPr lang="de-DE" sz="2200" dirty="0"/>
              <a:t>C</a:t>
            </a:r>
            <a:r>
              <a:rPr lang="de-DE" sz="2200" dirty="0" smtClean="0"/>
              <a:t>ommunication </a:t>
            </a:r>
            <a:r>
              <a:rPr lang="de-DE" sz="2200" dirty="0" err="1" smtClean="0"/>
              <a:t>during</a:t>
            </a:r>
            <a:r>
              <a:rPr lang="de-DE" sz="2200" dirty="0" smtClean="0"/>
              <a:t> a </a:t>
            </a:r>
            <a:r>
              <a:rPr lang="de-DE" sz="2200" dirty="0" err="1" smtClean="0"/>
              <a:t>crisis</a:t>
            </a:r>
            <a:r>
              <a:rPr lang="de-DE" sz="2200" dirty="0" smtClean="0"/>
              <a:t> </a:t>
            </a:r>
            <a:r>
              <a:rPr lang="de-DE" sz="2200" dirty="0" err="1" smtClean="0"/>
              <a:t>shall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taken</a:t>
            </a:r>
            <a:r>
              <a:rPr lang="de-DE" sz="2200" dirty="0" smtClean="0"/>
              <a:t> in </a:t>
            </a:r>
            <a:r>
              <a:rPr lang="de-DE" sz="2200" dirty="0" err="1" smtClean="0"/>
              <a:t>three</a:t>
            </a:r>
            <a:r>
              <a:rPr lang="de-DE" sz="2200" dirty="0" smtClean="0"/>
              <a:t> </a:t>
            </a:r>
            <a:r>
              <a:rPr lang="de-DE" sz="2200" dirty="0" err="1" smtClean="0"/>
              <a:t>steps</a:t>
            </a:r>
            <a:r>
              <a:rPr lang="de-DE" sz="2200" dirty="0" smtClean="0"/>
              <a:t>:</a:t>
            </a:r>
          </a:p>
          <a:p>
            <a:pPr lvl="1"/>
            <a:r>
              <a:rPr lang="de-DE" sz="2200" dirty="0" err="1" smtClean="0"/>
              <a:t>establish</a:t>
            </a:r>
            <a:r>
              <a:rPr lang="de-DE" sz="2200" dirty="0" smtClean="0"/>
              <a:t> a </a:t>
            </a:r>
            <a:r>
              <a:rPr lang="de-DE" sz="2200" dirty="0" err="1" smtClean="0"/>
              <a:t>trustful</a:t>
            </a:r>
            <a:r>
              <a:rPr lang="de-DE" sz="2200" dirty="0" smtClean="0"/>
              <a:t> </a:t>
            </a:r>
            <a:r>
              <a:rPr lang="de-DE" sz="2200" dirty="0" err="1" smtClean="0"/>
              <a:t>relationship</a:t>
            </a:r>
            <a:endParaRPr lang="de-DE" sz="2200" dirty="0" smtClean="0"/>
          </a:p>
          <a:p>
            <a:pPr lvl="1"/>
            <a:r>
              <a:rPr lang="de-DE" sz="2200" dirty="0" err="1"/>
              <a:t>e</a:t>
            </a:r>
            <a:r>
              <a:rPr lang="de-DE" sz="2200" dirty="0" err="1" smtClean="0"/>
              <a:t>xplore</a:t>
            </a:r>
            <a:r>
              <a:rPr lang="de-DE" sz="2200" dirty="0" smtClean="0"/>
              <a:t> </a:t>
            </a:r>
            <a:r>
              <a:rPr lang="de-DE" sz="2200" dirty="0" err="1" smtClean="0"/>
              <a:t>need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listen </a:t>
            </a:r>
            <a:r>
              <a:rPr lang="de-DE" sz="2200" dirty="0" err="1" smtClean="0"/>
              <a:t>carefully</a:t>
            </a:r>
            <a:endParaRPr lang="de-DE" sz="2200" dirty="0" smtClean="0"/>
          </a:p>
          <a:p>
            <a:pPr lvl="1"/>
            <a:r>
              <a:rPr lang="de-DE" sz="2200" dirty="0" err="1"/>
              <a:t>c</a:t>
            </a:r>
            <a:r>
              <a:rPr lang="de-DE" sz="2200" dirty="0" err="1" smtClean="0"/>
              <a:t>ollabortate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affected</a:t>
            </a:r>
            <a:r>
              <a:rPr lang="de-DE" sz="2200" dirty="0" smtClean="0"/>
              <a:t> </a:t>
            </a:r>
            <a:r>
              <a:rPr lang="de-DE" sz="2200" dirty="0" err="1" smtClean="0"/>
              <a:t>people</a:t>
            </a:r>
            <a:r>
              <a:rPr lang="de-DE" sz="2200" dirty="0" smtClean="0"/>
              <a:t> in </a:t>
            </a:r>
            <a:r>
              <a:rPr lang="de-DE" sz="2200" dirty="0" err="1" smtClean="0"/>
              <a:t>order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cope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immediate </a:t>
            </a:r>
            <a:r>
              <a:rPr lang="de-DE" sz="2200" dirty="0" err="1" smtClean="0"/>
              <a:t>needs</a:t>
            </a:r>
            <a:endParaRPr lang="de-DE" sz="2200" dirty="0" smtClean="0"/>
          </a:p>
          <a:p>
            <a:pPr marL="457200" lvl="1" indent="0">
              <a:buNone/>
            </a:pPr>
            <a:r>
              <a:rPr lang="de-DE" sz="2200" dirty="0" err="1" smtClean="0"/>
              <a:t>Guiding</a:t>
            </a:r>
            <a:r>
              <a:rPr lang="de-DE" sz="2200" dirty="0" smtClean="0"/>
              <a:t> </a:t>
            </a:r>
            <a:r>
              <a:rPr lang="de-DE" sz="2200" dirty="0" err="1"/>
              <a:t>principles</a:t>
            </a:r>
            <a:r>
              <a:rPr lang="de-DE" sz="2200" dirty="0"/>
              <a:t> </a:t>
            </a:r>
            <a:r>
              <a:rPr lang="de-DE" sz="2200" dirty="0" err="1"/>
              <a:t>are</a:t>
            </a:r>
            <a:endParaRPr lang="de-DE" sz="2200" dirty="0"/>
          </a:p>
          <a:p>
            <a:pPr lvl="1"/>
            <a:r>
              <a:rPr lang="de-DE" sz="2200" dirty="0" err="1"/>
              <a:t>e</a:t>
            </a:r>
            <a:r>
              <a:rPr lang="de-DE" sz="2200" dirty="0" err="1" smtClean="0"/>
              <a:t>mpathy</a:t>
            </a:r>
            <a:r>
              <a:rPr lang="de-DE" sz="2200" dirty="0" smtClean="0"/>
              <a:t>, </a:t>
            </a:r>
            <a:r>
              <a:rPr lang="de-DE" sz="2200" dirty="0" err="1" smtClean="0"/>
              <a:t>respect</a:t>
            </a:r>
            <a:r>
              <a:rPr lang="de-DE" sz="2200" dirty="0" smtClean="0"/>
              <a:t>, </a:t>
            </a:r>
            <a:r>
              <a:rPr lang="de-DE" sz="2200" dirty="0" err="1" smtClean="0"/>
              <a:t>genuineness</a:t>
            </a:r>
            <a:endParaRPr lang="de-DE" sz="2200" dirty="0" smtClean="0"/>
          </a:p>
          <a:p>
            <a:pPr lvl="1"/>
            <a:r>
              <a:rPr lang="de-DE" sz="2200" dirty="0" err="1"/>
              <a:t>s</a:t>
            </a:r>
            <a:r>
              <a:rPr lang="de-DE" sz="2200" dirty="0" err="1" smtClean="0"/>
              <a:t>incere</a:t>
            </a:r>
            <a:r>
              <a:rPr lang="de-DE" sz="2200" dirty="0" smtClean="0"/>
              <a:t>, positive </a:t>
            </a:r>
            <a:r>
              <a:rPr lang="de-DE" sz="2200" dirty="0" err="1" smtClean="0"/>
              <a:t>regard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trying</a:t>
            </a:r>
            <a:r>
              <a:rPr lang="de-DE" sz="2200" dirty="0" smtClean="0"/>
              <a:t> not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judgemental</a:t>
            </a:r>
            <a:endParaRPr lang="de-DE" sz="2200" dirty="0" smtClean="0"/>
          </a:p>
          <a:p>
            <a:pPr lvl="1"/>
            <a:r>
              <a:rPr lang="de-DE" sz="2200" dirty="0" err="1"/>
              <a:t>e</a:t>
            </a:r>
            <a:r>
              <a:rPr lang="de-DE" sz="2200" dirty="0" err="1" smtClean="0"/>
              <a:t>mpower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affected</a:t>
            </a:r>
            <a:r>
              <a:rPr lang="de-DE" sz="2200" dirty="0" smtClean="0"/>
              <a:t> </a:t>
            </a:r>
            <a:r>
              <a:rPr lang="de-DE" sz="2200" dirty="0" err="1" smtClean="0"/>
              <a:t>people</a:t>
            </a:r>
            <a:endParaRPr lang="de-DE" sz="2200" dirty="0" smtClean="0"/>
          </a:p>
          <a:p>
            <a:pPr lvl="1"/>
            <a:r>
              <a:rPr lang="de-DE" sz="2200" dirty="0" err="1"/>
              <a:t>t</a:t>
            </a:r>
            <a:r>
              <a:rPr lang="de-DE" sz="2200" dirty="0" err="1" smtClean="0"/>
              <a:t>ry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maintain</a:t>
            </a:r>
            <a:r>
              <a:rPr lang="de-DE" sz="2200" dirty="0" smtClean="0"/>
              <a:t> </a:t>
            </a:r>
            <a:r>
              <a:rPr lang="de-DE" sz="2200" dirty="0" err="1" smtClean="0"/>
              <a:t>confidetiality</a:t>
            </a:r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23319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86946" y="1429657"/>
            <a:ext cx="7886700" cy="4928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Framework </a:t>
            </a:r>
            <a:r>
              <a:rPr lang="de-DE" sz="3200" b="1" dirty="0" err="1">
                <a:solidFill>
                  <a:srgbClr val="C00000"/>
                </a:solidFill>
              </a:rPr>
              <a:t>of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smtClean="0">
                <a:solidFill>
                  <a:srgbClr val="C00000"/>
                </a:solidFill>
              </a:rPr>
              <a:t>– </a:t>
            </a:r>
            <a:r>
              <a:rPr lang="de-DE" sz="3200" b="1" dirty="0" err="1" smtClean="0">
                <a:solidFill>
                  <a:srgbClr val="C00000"/>
                </a:solidFill>
              </a:rPr>
              <a:t>before</a:t>
            </a:r>
            <a:r>
              <a:rPr lang="de-DE" sz="3200" b="1" dirty="0" smtClean="0">
                <a:solidFill>
                  <a:srgbClr val="C00000"/>
                </a:solidFill>
              </a:rPr>
              <a:t> - </a:t>
            </a:r>
            <a:r>
              <a:rPr lang="de-DE" sz="3200" b="1" dirty="0" err="1" smtClean="0">
                <a:solidFill>
                  <a:srgbClr val="C00000"/>
                </a:solidFill>
              </a:rPr>
              <a:t>general</a:t>
            </a:r>
            <a:endParaRPr lang="de-DE" sz="3200" b="1" dirty="0" smtClean="0"/>
          </a:p>
          <a:p>
            <a:r>
              <a:rPr lang="de-DE" sz="2400" dirty="0" err="1" smtClean="0"/>
              <a:t>Apply</a:t>
            </a:r>
            <a:r>
              <a:rPr lang="de-DE" sz="2400" dirty="0" smtClean="0"/>
              <a:t> </a:t>
            </a:r>
            <a:r>
              <a:rPr lang="de-DE" sz="2400" dirty="0" err="1" smtClean="0"/>
              <a:t>recruitment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selection</a:t>
            </a:r>
            <a:r>
              <a:rPr lang="de-DE" sz="2400" dirty="0" smtClean="0"/>
              <a:t> </a:t>
            </a:r>
            <a:r>
              <a:rPr lang="de-DE" sz="2400" dirty="0" err="1" smtClean="0"/>
              <a:t>priniciples</a:t>
            </a:r>
            <a:endParaRPr lang="de-DE" sz="2400" dirty="0" smtClean="0"/>
          </a:p>
          <a:p>
            <a:r>
              <a:rPr lang="de-DE" sz="2400" dirty="0" err="1" smtClean="0"/>
              <a:t>Establish</a:t>
            </a:r>
            <a:r>
              <a:rPr lang="de-DE" sz="2400" dirty="0" smtClean="0"/>
              <a:t> </a:t>
            </a:r>
            <a:r>
              <a:rPr lang="de-DE" sz="2400" dirty="0" err="1" smtClean="0"/>
              <a:t>terms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conditions</a:t>
            </a:r>
            <a:r>
              <a:rPr lang="de-DE" sz="2400" dirty="0" smtClean="0"/>
              <a:t>/</a:t>
            </a:r>
            <a:r>
              <a:rPr lang="de-DE" sz="2400" dirty="0" err="1" smtClean="0"/>
              <a:t>job</a:t>
            </a:r>
            <a:r>
              <a:rPr lang="de-DE" sz="2400" dirty="0" smtClean="0"/>
              <a:t> </a:t>
            </a:r>
            <a:r>
              <a:rPr lang="de-DE" sz="2400" dirty="0" err="1" smtClean="0"/>
              <a:t>descriptions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volunteer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work</a:t>
            </a:r>
            <a:endParaRPr lang="de-DE" sz="2400" dirty="0" smtClean="0"/>
          </a:p>
          <a:p>
            <a:r>
              <a:rPr lang="de-DE" sz="2400" dirty="0" err="1"/>
              <a:t>Identify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recruit</a:t>
            </a:r>
            <a:r>
              <a:rPr lang="de-DE" sz="2400" dirty="0"/>
              <a:t> </a:t>
            </a:r>
            <a:r>
              <a:rPr lang="de-DE" sz="2400" dirty="0" err="1" smtClean="0"/>
              <a:t>volunteers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staff</a:t>
            </a:r>
            <a:r>
              <a:rPr lang="de-DE" sz="2400" dirty="0" smtClean="0"/>
              <a:t> </a:t>
            </a:r>
            <a:r>
              <a:rPr lang="de-DE" sz="2400" dirty="0" err="1" smtClean="0"/>
              <a:t>who</a:t>
            </a:r>
            <a:r>
              <a:rPr lang="de-DE" sz="2400" dirty="0" smtClean="0"/>
              <a:t> </a:t>
            </a:r>
            <a:r>
              <a:rPr lang="de-DE" sz="2400" dirty="0" err="1"/>
              <a:t>understand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culture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affected</a:t>
            </a:r>
            <a:r>
              <a:rPr lang="de-DE" sz="2400" dirty="0"/>
              <a:t> </a:t>
            </a:r>
            <a:r>
              <a:rPr lang="de-DE" sz="2400" dirty="0" err="1"/>
              <a:t>population</a:t>
            </a:r>
            <a:endParaRPr lang="de-DE" sz="2400" dirty="0"/>
          </a:p>
          <a:p>
            <a:r>
              <a:rPr lang="de-DE" sz="2400" dirty="0" smtClean="0"/>
              <a:t>Balance </a:t>
            </a:r>
            <a:r>
              <a:rPr lang="de-DE" sz="2400" dirty="0" err="1"/>
              <a:t>gender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include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key</a:t>
            </a:r>
            <a:r>
              <a:rPr lang="de-DE" sz="2400" dirty="0"/>
              <a:t> </a:t>
            </a:r>
            <a:r>
              <a:rPr lang="de-DE" sz="2400" dirty="0" err="1"/>
              <a:t>cultural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ethnic</a:t>
            </a:r>
            <a:r>
              <a:rPr lang="de-DE" sz="2400" dirty="0"/>
              <a:t> </a:t>
            </a:r>
            <a:r>
              <a:rPr lang="de-DE" sz="2400" dirty="0" err="1"/>
              <a:t>groups</a:t>
            </a:r>
            <a:endParaRPr lang="de-DE" sz="2400" dirty="0"/>
          </a:p>
          <a:p>
            <a:r>
              <a:rPr lang="de-DE" sz="2400" dirty="0" err="1" smtClean="0"/>
              <a:t>Establish</a:t>
            </a:r>
            <a:r>
              <a:rPr lang="de-DE" sz="2400" dirty="0" smtClean="0"/>
              <a:t> a </a:t>
            </a:r>
            <a:r>
              <a:rPr lang="de-DE" sz="2400" dirty="0" err="1" smtClean="0"/>
              <a:t>code</a:t>
            </a:r>
            <a:r>
              <a:rPr lang="de-DE" sz="2400" dirty="0" smtClean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conduct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ethical</a:t>
            </a:r>
            <a:r>
              <a:rPr lang="de-DE" sz="2400" dirty="0"/>
              <a:t> </a:t>
            </a:r>
            <a:r>
              <a:rPr lang="de-DE" sz="2400" dirty="0" err="1" smtClean="0"/>
              <a:t>guidelines</a:t>
            </a:r>
            <a:endParaRPr lang="de-DE" sz="2400" dirty="0" smtClean="0"/>
          </a:p>
          <a:p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/>
              <a:t>information</a:t>
            </a:r>
            <a:r>
              <a:rPr lang="de-DE" sz="2400" dirty="0"/>
              <a:t> </a:t>
            </a:r>
            <a:r>
              <a:rPr lang="de-DE" sz="2400" dirty="0" err="1"/>
              <a:t>about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minimum</a:t>
            </a:r>
            <a:r>
              <a:rPr lang="de-DE" sz="2400" dirty="0"/>
              <a:t> </a:t>
            </a:r>
            <a:r>
              <a:rPr lang="de-DE" sz="2400" dirty="0" err="1"/>
              <a:t>required</a:t>
            </a:r>
            <a:r>
              <a:rPr lang="de-DE" sz="2400" dirty="0"/>
              <a:t> </a:t>
            </a:r>
            <a:r>
              <a:rPr lang="de-DE" sz="2400" dirty="0" err="1"/>
              <a:t>standards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behaviour</a:t>
            </a:r>
            <a:endParaRPr lang="de-DE" sz="2400" dirty="0"/>
          </a:p>
          <a:p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42093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589903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C00000"/>
                </a:solidFill>
              </a:rPr>
              <a:t>Framework </a:t>
            </a:r>
            <a:r>
              <a:rPr lang="de-DE" sz="3200" b="1" dirty="0" err="1">
                <a:solidFill>
                  <a:srgbClr val="C00000"/>
                </a:solidFill>
              </a:rPr>
              <a:t>of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err="1">
                <a:solidFill>
                  <a:srgbClr val="C00000"/>
                </a:solidFill>
              </a:rPr>
              <a:t>support</a:t>
            </a:r>
            <a:r>
              <a:rPr lang="de-DE" sz="3200" b="1" dirty="0">
                <a:solidFill>
                  <a:srgbClr val="C00000"/>
                </a:solidFill>
              </a:rPr>
              <a:t> </a:t>
            </a:r>
            <a:r>
              <a:rPr lang="de-DE" sz="3200" b="1" dirty="0" smtClean="0">
                <a:solidFill>
                  <a:srgbClr val="C00000"/>
                </a:solidFill>
              </a:rPr>
              <a:t>– </a:t>
            </a:r>
            <a:r>
              <a:rPr lang="de-DE" sz="3200" b="1" dirty="0" err="1" smtClean="0">
                <a:solidFill>
                  <a:srgbClr val="C00000"/>
                </a:solidFill>
              </a:rPr>
              <a:t>before</a:t>
            </a:r>
            <a:r>
              <a:rPr lang="de-DE" sz="3200" b="1" dirty="0" smtClean="0">
                <a:solidFill>
                  <a:srgbClr val="C00000"/>
                </a:solidFill>
              </a:rPr>
              <a:t> - </a:t>
            </a:r>
            <a:r>
              <a:rPr lang="de-DE" sz="3200" b="1" dirty="0" err="1" smtClean="0">
                <a:solidFill>
                  <a:srgbClr val="C00000"/>
                </a:solidFill>
              </a:rPr>
              <a:t>general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err="1" smtClean="0"/>
              <a:t>Establish</a:t>
            </a:r>
            <a:r>
              <a:rPr lang="de-DE" sz="2400" dirty="0" smtClean="0"/>
              <a:t> </a:t>
            </a:r>
            <a:r>
              <a:rPr lang="de-DE" sz="2400" dirty="0"/>
              <a:t>a </a:t>
            </a:r>
            <a:r>
              <a:rPr lang="de-DE" sz="2400" dirty="0" err="1"/>
              <a:t>registration</a:t>
            </a:r>
            <a:r>
              <a:rPr lang="de-DE" sz="2400" dirty="0"/>
              <a:t> </a:t>
            </a: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volunteers</a:t>
            </a:r>
            <a:r>
              <a:rPr lang="de-DE" sz="2400" dirty="0"/>
              <a:t> </a:t>
            </a:r>
          </a:p>
          <a:p>
            <a:r>
              <a:rPr lang="de-DE" sz="2400" dirty="0" err="1" smtClean="0"/>
              <a:t>Ensure</a:t>
            </a:r>
            <a:r>
              <a:rPr lang="de-DE" sz="2400" dirty="0" smtClean="0"/>
              <a:t> </a:t>
            </a:r>
            <a:r>
              <a:rPr lang="de-DE" sz="2400" dirty="0" err="1"/>
              <a:t>that</a:t>
            </a:r>
            <a:r>
              <a:rPr lang="de-DE" sz="2400" dirty="0"/>
              <a:t> an </a:t>
            </a:r>
            <a:r>
              <a:rPr lang="de-DE" sz="2400" dirty="0" err="1"/>
              <a:t>appropriate</a:t>
            </a:r>
            <a:r>
              <a:rPr lang="de-DE" sz="2400" dirty="0"/>
              <a:t> </a:t>
            </a:r>
            <a:r>
              <a:rPr lang="de-DE" sz="2400" dirty="0" err="1"/>
              <a:t>insurance</a:t>
            </a:r>
            <a:r>
              <a:rPr lang="de-DE" sz="2400" dirty="0"/>
              <a:t> </a:t>
            </a:r>
            <a:r>
              <a:rPr lang="de-DE" sz="2400" dirty="0" err="1"/>
              <a:t>policy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in </a:t>
            </a:r>
            <a:r>
              <a:rPr lang="de-DE" sz="2400" dirty="0" err="1"/>
              <a:t>place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 smtClean="0"/>
              <a:t>volunteers</a:t>
            </a:r>
            <a:endParaRPr lang="de-DE" sz="2400" dirty="0" smtClean="0"/>
          </a:p>
          <a:p>
            <a:r>
              <a:rPr lang="de-DE" sz="2400" dirty="0" err="1"/>
              <a:t>Prepare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reimbursement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expenses</a:t>
            </a:r>
            <a:r>
              <a:rPr lang="de-DE" sz="2400" dirty="0"/>
              <a:t> </a:t>
            </a:r>
            <a:r>
              <a:rPr lang="de-DE" sz="2400" dirty="0" err="1"/>
              <a:t>related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their</a:t>
            </a:r>
            <a:r>
              <a:rPr lang="de-DE" sz="2400" dirty="0"/>
              <a:t> </a:t>
            </a:r>
            <a:r>
              <a:rPr lang="de-DE" sz="2400" dirty="0" err="1"/>
              <a:t>volunteer</a:t>
            </a:r>
            <a:r>
              <a:rPr lang="de-DE" sz="2400" dirty="0"/>
              <a:t> </a:t>
            </a:r>
            <a:r>
              <a:rPr lang="de-DE" sz="2400" dirty="0" err="1" smtClean="0"/>
              <a:t>engagement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- </a:t>
            </a:r>
            <a:r>
              <a:rPr lang="de-DE" sz="2400" dirty="0" err="1" smtClean="0"/>
              <a:t>see</a:t>
            </a:r>
            <a:r>
              <a:rPr lang="de-DE" sz="2400" dirty="0" smtClean="0"/>
              <a:t> </a:t>
            </a:r>
            <a:r>
              <a:rPr lang="de-DE" sz="2400" dirty="0" err="1" smtClean="0"/>
              <a:t>modul</a:t>
            </a:r>
            <a:r>
              <a:rPr lang="de-DE" sz="2400" dirty="0" smtClean="0"/>
              <a:t> </a:t>
            </a:r>
            <a:r>
              <a:rPr lang="de-DE" sz="2400" i="1" dirty="0" smtClean="0"/>
              <a:t>„</a:t>
            </a:r>
            <a:r>
              <a:rPr lang="en-US" sz="2400" i="1" dirty="0"/>
              <a:t>S</a:t>
            </a:r>
            <a:r>
              <a:rPr lang="en-US" sz="2400" i="1" dirty="0" smtClean="0"/>
              <a:t>pontaneous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volunteers</a:t>
            </a:r>
            <a:r>
              <a:rPr lang="de-DE" sz="2400" i="1" dirty="0" smtClean="0"/>
              <a:t>“</a:t>
            </a:r>
            <a:endParaRPr lang="de-DE" sz="2400" i="1" dirty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3573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897" y="1589903"/>
            <a:ext cx="7886700" cy="4751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err="1" smtClean="0">
                <a:solidFill>
                  <a:srgbClr val="C00000"/>
                </a:solidFill>
              </a:rPr>
              <a:t>Psychosocial</a:t>
            </a:r>
            <a:r>
              <a:rPr lang="de-DE" sz="3200" b="1" dirty="0" smtClean="0">
                <a:solidFill>
                  <a:srgbClr val="C00000"/>
                </a:solidFill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</a:rPr>
              <a:t>support</a:t>
            </a:r>
            <a:r>
              <a:rPr lang="de-DE" sz="3200" b="1" dirty="0" smtClean="0">
                <a:solidFill>
                  <a:srgbClr val="C00000"/>
                </a:solidFill>
              </a:rPr>
              <a:t> – </a:t>
            </a:r>
            <a:r>
              <a:rPr lang="de-DE" sz="3200" b="1" dirty="0" err="1" smtClean="0">
                <a:solidFill>
                  <a:srgbClr val="C00000"/>
                </a:solidFill>
              </a:rPr>
              <a:t>excursus</a:t>
            </a:r>
            <a:endParaRPr lang="de-DE" sz="3200" b="1" dirty="0">
              <a:solidFill>
                <a:srgbClr val="C00000"/>
              </a:solidFill>
            </a:endParaRPr>
          </a:p>
          <a:p>
            <a:r>
              <a:rPr lang="de-DE" sz="2400" dirty="0" smtClean="0"/>
              <a:t>PSS </a:t>
            </a:r>
            <a:r>
              <a:rPr lang="de-DE" sz="2400" dirty="0" err="1" smtClean="0"/>
              <a:t>enables</a:t>
            </a:r>
            <a:r>
              <a:rPr lang="de-DE" sz="2400" dirty="0" smtClean="0"/>
              <a:t> </a:t>
            </a:r>
            <a:r>
              <a:rPr lang="de-DE" sz="2400" dirty="0" err="1" smtClean="0"/>
              <a:t>people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draw</a:t>
            </a:r>
            <a:r>
              <a:rPr lang="de-DE" sz="2400" dirty="0" smtClean="0"/>
              <a:t> on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own</a:t>
            </a:r>
            <a:r>
              <a:rPr lang="de-DE" sz="2400" dirty="0" smtClean="0"/>
              <a:t> </a:t>
            </a:r>
            <a:r>
              <a:rPr lang="de-DE" sz="2400" dirty="0" err="1" smtClean="0"/>
              <a:t>resources</a:t>
            </a:r>
            <a:r>
              <a:rPr lang="de-DE" sz="2400" dirty="0" smtClean="0"/>
              <a:t>,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enhances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restore</a:t>
            </a:r>
            <a:r>
              <a:rPr lang="de-DE" sz="2400" dirty="0" smtClean="0"/>
              <a:t> </a:t>
            </a:r>
            <a:r>
              <a:rPr lang="de-DE" sz="2400" dirty="0" err="1" smtClean="0"/>
              <a:t>normality</a:t>
            </a:r>
            <a:r>
              <a:rPr lang="de-DE" sz="2400" dirty="0" smtClean="0"/>
              <a:t> after </a:t>
            </a:r>
            <a:r>
              <a:rPr lang="de-DE" sz="2400" dirty="0" err="1" smtClean="0"/>
              <a:t>adverse</a:t>
            </a:r>
            <a:r>
              <a:rPr lang="de-DE" sz="2400" dirty="0" smtClean="0"/>
              <a:t> </a:t>
            </a:r>
            <a:r>
              <a:rPr lang="de-DE" sz="2400" dirty="0" err="1" smtClean="0"/>
              <a:t>experiencies</a:t>
            </a:r>
            <a:endParaRPr lang="de-DE" sz="2400" dirty="0" smtClean="0"/>
          </a:p>
          <a:p>
            <a:r>
              <a:rPr lang="de-DE" sz="2400" dirty="0" err="1" smtClean="0"/>
              <a:t>Provide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r>
              <a:rPr lang="de-DE" sz="2400" dirty="0" smtClean="0"/>
              <a:t> </a:t>
            </a:r>
            <a:r>
              <a:rPr lang="de-DE" sz="2400" dirty="0" err="1" smtClean="0"/>
              <a:t>according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five</a:t>
            </a:r>
            <a:r>
              <a:rPr lang="de-DE" sz="2400" dirty="0" smtClean="0"/>
              <a:t> essential </a:t>
            </a:r>
            <a:r>
              <a:rPr lang="de-DE" sz="2400" dirty="0" err="1" smtClean="0"/>
              <a:t>elements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psychosocial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endParaRPr lang="de-DE" sz="2400" dirty="0" smtClean="0"/>
          </a:p>
          <a:p>
            <a:pPr lvl="1"/>
            <a:r>
              <a:rPr lang="de-DE" sz="2000" dirty="0" err="1" smtClean="0"/>
              <a:t>Ensuring</a:t>
            </a:r>
            <a:r>
              <a:rPr lang="de-DE" sz="2000" dirty="0" smtClean="0"/>
              <a:t> </a:t>
            </a:r>
            <a:r>
              <a:rPr lang="de-DE" sz="2000" dirty="0" err="1" smtClean="0"/>
              <a:t>safety</a:t>
            </a:r>
            <a:endParaRPr lang="de-DE" sz="2000" dirty="0" smtClean="0"/>
          </a:p>
          <a:p>
            <a:pPr lvl="1"/>
            <a:r>
              <a:rPr lang="de-DE" sz="2000" dirty="0" err="1"/>
              <a:t>Connectedness</a:t>
            </a:r>
            <a:endParaRPr lang="de-DE" sz="2000" dirty="0"/>
          </a:p>
          <a:p>
            <a:pPr lvl="1"/>
            <a:r>
              <a:rPr lang="de-DE" sz="2000" dirty="0" err="1" smtClean="0"/>
              <a:t>Self</a:t>
            </a:r>
            <a:r>
              <a:rPr lang="de-DE" sz="2000" dirty="0" smtClean="0"/>
              <a:t>-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community</a:t>
            </a:r>
            <a:r>
              <a:rPr lang="de-DE" sz="2000" dirty="0" smtClean="0"/>
              <a:t> </a:t>
            </a:r>
            <a:r>
              <a:rPr lang="de-DE" sz="2000" dirty="0" err="1" smtClean="0"/>
              <a:t>efficacy</a:t>
            </a:r>
            <a:endParaRPr lang="de-DE" sz="2000" dirty="0" smtClean="0"/>
          </a:p>
          <a:p>
            <a:pPr lvl="1"/>
            <a:r>
              <a:rPr lang="de-DE" sz="2000" dirty="0" err="1" smtClean="0"/>
              <a:t>Calming</a:t>
            </a:r>
            <a:endParaRPr lang="de-DE" sz="2000" dirty="0" smtClean="0"/>
          </a:p>
          <a:p>
            <a:pPr lvl="1"/>
            <a:r>
              <a:rPr lang="de-DE" sz="2000" dirty="0" err="1" smtClean="0"/>
              <a:t>Mantaining</a:t>
            </a:r>
            <a:r>
              <a:rPr lang="de-DE" sz="2000" dirty="0" smtClean="0"/>
              <a:t> </a:t>
            </a:r>
            <a:r>
              <a:rPr lang="de-DE" sz="2000" dirty="0" err="1" smtClean="0"/>
              <a:t>hope</a:t>
            </a:r>
            <a:endParaRPr lang="de-DE" sz="2000" dirty="0" smtClean="0"/>
          </a:p>
          <a:p>
            <a:endParaRPr lang="de-DE" sz="2400" dirty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2879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72167725-DA4D-4718-8047-EF824D395D6A}" vid="{E9FDA6B9-777F-4924-AADA-5A24EB07B4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PPT-Vorlage2</Template>
  <TotalTime>0</TotalTime>
  <Words>1842</Words>
  <Application>Microsoft Office PowerPoint</Application>
  <PresentationFormat>Bildschirmpräsentation (4:3)</PresentationFormat>
  <Paragraphs>213</Paragraphs>
  <Slides>35</Slides>
  <Notes>0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Volunteer and staff support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Austrian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PFA-CE Volunteer and staff support</dc:title>
  <dc:creator>"Stickler Monika (OeRK)"</dc:creator>
  <cp:lastModifiedBy>Stickler Monika (OeRK)</cp:lastModifiedBy>
  <cp:revision>131</cp:revision>
  <cp:lastPrinted>2018-09-11T09:34:22Z</cp:lastPrinted>
  <dcterms:created xsi:type="dcterms:W3CDTF">2017-05-30T09:58:27Z</dcterms:created>
  <dcterms:modified xsi:type="dcterms:W3CDTF">2019-02-12T16:07:41Z</dcterms:modified>
</cp:coreProperties>
</file>