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</p:sldMasterIdLst>
  <p:sldIdLst>
    <p:sldId id="256" r:id="rId5"/>
    <p:sldId id="282" r:id="rId6"/>
    <p:sldId id="257" r:id="rId7"/>
    <p:sldId id="291" r:id="rId8"/>
    <p:sldId id="292" r:id="rId9"/>
    <p:sldId id="283" r:id="rId10"/>
    <p:sldId id="290" r:id="rId11"/>
    <p:sldId id="293" r:id="rId12"/>
    <p:sldId id="294" r:id="rId13"/>
    <p:sldId id="295" r:id="rId14"/>
    <p:sldId id="296" r:id="rId15"/>
    <p:sldId id="284" r:id="rId16"/>
    <p:sldId id="285" r:id="rId17"/>
    <p:sldId id="286" r:id="rId18"/>
    <p:sldId id="287" r:id="rId19"/>
    <p:sldId id="288" r:id="rId20"/>
    <p:sldId id="289" r:id="rId21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23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77657"/>
            <a:ext cx="7686675" cy="17861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44322"/>
            <a:ext cx="6858000" cy="98800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grpSp>
        <p:nvGrpSpPr>
          <p:cNvPr id="4" name="Gruppieren 3"/>
          <p:cNvGrpSpPr/>
          <p:nvPr userDrawn="1"/>
        </p:nvGrpSpPr>
        <p:grpSpPr>
          <a:xfrm>
            <a:off x="3937589" y="5568041"/>
            <a:ext cx="4744141" cy="1281586"/>
            <a:chOff x="2385536" y="5381625"/>
            <a:chExt cx="5277587" cy="1501615"/>
          </a:xfrm>
        </p:grpSpPr>
        <p:grpSp>
          <p:nvGrpSpPr>
            <p:cNvPr id="22" name="Group 12"/>
            <p:cNvGrpSpPr>
              <a:grpSpLocks/>
            </p:cNvGrpSpPr>
            <p:nvPr userDrawn="1"/>
          </p:nvGrpSpPr>
          <p:grpSpPr bwMode="auto">
            <a:xfrm>
              <a:off x="4576286" y="5390992"/>
              <a:ext cx="926822" cy="1371130"/>
              <a:chOff x="1096482" y="1130347"/>
              <a:chExt cx="15000" cy="22198"/>
            </a:xfrm>
          </p:grpSpPr>
          <p:pic>
            <p:nvPicPr>
              <p:cNvPr id="30" name="Picture 13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6482" y="1130347"/>
                <a:ext cx="15000" cy="12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21212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4EFDB"/>
                      </a:outerShdw>
                    </a:effectLst>
                  </a14:hiddenEffects>
                </a:ext>
              </a:extLst>
            </p:spPr>
          </p:pic>
          <p:pic>
            <p:nvPicPr>
              <p:cNvPr id="31" name="Picture 14" descr="Slovenian RC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9118" y="1142829"/>
                <a:ext cx="9811" cy="97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21212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4EFDB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3" name="Picture 1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0581" y="5901458"/>
              <a:ext cx="1922542" cy="981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4EFDB"/>
                    </a:outerShdw>
                  </a:effectLst>
                </a14:hiddenEffects>
              </a:ext>
            </a:extLst>
          </p:spPr>
        </p:pic>
        <p:grpSp>
          <p:nvGrpSpPr>
            <p:cNvPr id="25" name="Group 18"/>
            <p:cNvGrpSpPr>
              <a:grpSpLocks/>
            </p:cNvGrpSpPr>
            <p:nvPr userDrawn="1"/>
          </p:nvGrpSpPr>
          <p:grpSpPr bwMode="auto">
            <a:xfrm>
              <a:off x="2385536" y="5381625"/>
              <a:ext cx="2116151" cy="1383667"/>
              <a:chOff x="1079738" y="1137643"/>
              <a:chExt cx="21161" cy="13840"/>
            </a:xfrm>
          </p:grpSpPr>
          <p:pic>
            <p:nvPicPr>
              <p:cNvPr id="27" name="Picture 19" descr="CroRC"/>
              <p:cNvPicPr>
                <a:picLocks noChangeAspect="1" noChangeArrowheads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472" r="33920"/>
              <a:stretch>
                <a:fillRect/>
              </a:stretch>
            </p:blipFill>
            <p:spPr bwMode="auto">
              <a:xfrm>
                <a:off x="1079921" y="1137643"/>
                <a:ext cx="20440" cy="5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21212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4EFDB"/>
                      </a:outerShdw>
                    </a:effectLst>
                  </a14:hiddenEffects>
                </a:ext>
              </a:extLst>
            </p:spPr>
          </p:pic>
          <p:pic>
            <p:nvPicPr>
              <p:cNvPr id="28" name="Picture 20" descr="MacRC"/>
              <p:cNvPicPr>
                <a:picLocks noChangeAspect="1" noChangeArrowheads="1"/>
              </p:cNvPicPr>
              <p:nvPr userDrawn="1"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9738" y="1142163"/>
                <a:ext cx="21161" cy="4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21212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4EFDB"/>
                      </a:outerShdw>
                    </a:effectLst>
                  </a14:hiddenEffects>
                </a:ext>
              </a:extLst>
            </p:spPr>
          </p:pic>
          <p:pic>
            <p:nvPicPr>
              <p:cNvPr id="29" name="Picture 21" descr="RCS"/>
              <p:cNvPicPr>
                <a:picLocks noChangeAspect="1" noChangeArrowheads="1"/>
              </p:cNvPicPr>
              <p:nvPr userDrawn="1"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80004" y="1146297"/>
                <a:ext cx="14836" cy="51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21212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4EFDB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3" name="Rechteck 32"/>
          <p:cNvSpPr/>
          <p:nvPr userDrawn="1"/>
        </p:nvSpPr>
        <p:spPr>
          <a:xfrm>
            <a:off x="324000" y="3522640"/>
            <a:ext cx="8496000" cy="36000"/>
          </a:xfrm>
          <a:prstGeom prst="rect">
            <a:avLst/>
          </a:prstGeom>
          <a:solidFill>
            <a:srgbClr val="ED32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5" name="Grafik 14"/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314" y="5576035"/>
            <a:ext cx="1441496" cy="56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9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399"/>
            <a:ext cx="7886700" cy="41195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C0CB-7924-493B-A89A-E6841862BF1A}" type="datetimeFigureOut">
              <a:rPr lang="de-AT" smtClean="0"/>
              <a:t>08.02.2019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060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C0CB-7924-493B-A89A-E6841862BF1A}" type="datetimeFigureOut">
              <a:rPr lang="de-AT" smtClean="0"/>
              <a:t>08.02.2019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41" y="4716692"/>
            <a:ext cx="5313810" cy="112189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C0CB-7924-493B-A89A-E6841862BF1A}" type="datetimeFigureOut">
              <a:rPr lang="de-AT" smtClean="0"/>
              <a:t>08.02.2019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941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5485209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C0CB-7924-493B-A89A-E6841862BF1A}" type="datetimeFigureOut">
              <a:rPr lang="de-AT" smtClean="0"/>
              <a:t>08.02.2019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870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C0CB-7924-493B-A89A-E6841862BF1A}" type="datetimeFigureOut">
              <a:rPr lang="de-AT" smtClean="0"/>
              <a:t>08.02.2019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754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C0CB-7924-493B-A89A-E6841862BF1A}" type="datetimeFigureOut">
              <a:rPr lang="de-AT" smtClean="0"/>
              <a:t>08.02.2019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152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762125"/>
            <a:ext cx="4629150" cy="40989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C0CB-7924-493B-A89A-E6841862BF1A}" type="datetimeFigureOut">
              <a:rPr lang="de-AT" smtClean="0"/>
              <a:t>08.02.2019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1437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647825"/>
            <a:ext cx="4629150" cy="421322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C0CB-7924-493B-A89A-E6841862BF1A}" type="datetimeFigureOut">
              <a:rPr lang="de-AT" smtClean="0"/>
              <a:t>08.02.2019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030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57399"/>
            <a:ext cx="7886700" cy="4119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4C0CB-7924-493B-A89A-E6841862BF1A}" type="datetimeFigureOut">
              <a:rPr lang="de-AT" smtClean="0"/>
              <a:t>08.02.2019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441" y="199699"/>
            <a:ext cx="2113772" cy="95473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43" y="165222"/>
            <a:ext cx="1171298" cy="98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1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923925" y="1830057"/>
            <a:ext cx="7686675" cy="17861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Psychological </a:t>
            </a:r>
            <a:r>
              <a:rPr lang="en-US" dirty="0"/>
              <a:t>First Aid </a:t>
            </a:r>
            <a:br>
              <a:rPr lang="en-US" dirty="0"/>
            </a:br>
            <a:r>
              <a:rPr lang="en-US" dirty="0"/>
              <a:t>and Psychosocial Support </a:t>
            </a:r>
            <a:br>
              <a:rPr lang="en-US" dirty="0"/>
            </a:br>
            <a:r>
              <a:rPr lang="en-US" dirty="0"/>
              <a:t>in Complex Emergencies</a:t>
            </a:r>
            <a:endParaRPr lang="de-AT" dirty="0"/>
          </a:p>
        </p:txBody>
      </p:sp>
      <p:sp>
        <p:nvSpPr>
          <p:cNvPr id="5" name="Untertitel 3"/>
          <p:cNvSpPr txBox="1">
            <a:spLocks/>
          </p:cNvSpPr>
          <p:nvPr/>
        </p:nvSpPr>
        <p:spPr>
          <a:xfrm>
            <a:off x="1143000" y="3644322"/>
            <a:ext cx="6858000" cy="988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Spontaneous</a:t>
            </a:r>
            <a:r>
              <a:rPr lang="de-DE" dirty="0" smtClean="0"/>
              <a:t> </a:t>
            </a:r>
            <a:r>
              <a:rPr lang="de-DE" dirty="0" err="1"/>
              <a:t>Volunteers</a:t>
            </a:r>
            <a:endParaRPr lang="de-DE" dirty="0"/>
          </a:p>
          <a:p>
            <a:r>
              <a:rPr lang="de-DE" dirty="0"/>
              <a:t>DRAFT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214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 txBox="1">
            <a:spLocks/>
          </p:cNvSpPr>
          <p:nvPr/>
        </p:nvSpPr>
        <p:spPr>
          <a:xfrm>
            <a:off x="486031" y="1357745"/>
            <a:ext cx="8287265" cy="510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3200" b="1" dirty="0" err="1" smtClean="0">
                <a:solidFill>
                  <a:srgbClr val="C00000"/>
                </a:solidFill>
              </a:rPr>
              <a:t>Confidentiality</a:t>
            </a:r>
            <a:r>
              <a:rPr lang="de-AT" sz="3200" b="1" dirty="0" smtClean="0">
                <a:solidFill>
                  <a:srgbClr val="C00000"/>
                </a:solidFill>
              </a:rPr>
              <a:t> </a:t>
            </a:r>
            <a:r>
              <a:rPr lang="de-AT" sz="3200" b="1" dirty="0" err="1">
                <a:solidFill>
                  <a:srgbClr val="C00000"/>
                </a:solidFill>
              </a:rPr>
              <a:t>agreement</a:t>
            </a:r>
            <a:endParaRPr lang="de-AT" sz="3200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400" dirty="0"/>
              <a:t>Information on </a:t>
            </a:r>
            <a:r>
              <a:rPr lang="de-DE" sz="2400" dirty="0" err="1"/>
              <a:t>confidentiality</a:t>
            </a:r>
            <a:r>
              <a:rPr lang="de-DE" sz="2400" dirty="0"/>
              <a:t> </a:t>
            </a:r>
            <a:r>
              <a:rPr lang="de-DE" sz="2400" dirty="0" err="1"/>
              <a:t>agreement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volunteers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sign</a:t>
            </a:r>
            <a:endParaRPr lang="de-DE" sz="2400" dirty="0"/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08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 txBox="1">
            <a:spLocks/>
          </p:cNvSpPr>
          <p:nvPr/>
        </p:nvSpPr>
        <p:spPr>
          <a:xfrm>
            <a:off x="486031" y="1357745"/>
            <a:ext cx="8287265" cy="510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3200" b="1" dirty="0" smtClean="0">
                <a:solidFill>
                  <a:srgbClr val="C00000"/>
                </a:solidFill>
              </a:rPr>
              <a:t>Code </a:t>
            </a:r>
            <a:r>
              <a:rPr lang="de-AT" sz="3200" b="1" dirty="0" err="1">
                <a:solidFill>
                  <a:srgbClr val="C00000"/>
                </a:solidFill>
              </a:rPr>
              <a:t>of</a:t>
            </a:r>
            <a:r>
              <a:rPr lang="de-AT" sz="3200" b="1" dirty="0">
                <a:solidFill>
                  <a:srgbClr val="C00000"/>
                </a:solidFill>
              </a:rPr>
              <a:t> </a:t>
            </a:r>
            <a:r>
              <a:rPr lang="de-AT" sz="3200" b="1" dirty="0" err="1">
                <a:solidFill>
                  <a:srgbClr val="C00000"/>
                </a:solidFill>
              </a:rPr>
              <a:t>Conduct</a:t>
            </a:r>
            <a:endParaRPr lang="de-AT" sz="3200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400" dirty="0"/>
              <a:t>Information on </a:t>
            </a:r>
            <a:r>
              <a:rPr lang="de-DE" sz="2400" dirty="0" err="1"/>
              <a:t>code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conduct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all </a:t>
            </a:r>
            <a:r>
              <a:rPr lang="de-DE" sz="2400" dirty="0" err="1"/>
              <a:t>volunteers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sign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they</a:t>
            </a:r>
            <a:r>
              <a:rPr lang="de-DE" sz="2400" dirty="0"/>
              <a:t> </a:t>
            </a:r>
            <a:r>
              <a:rPr lang="de-DE" sz="2400" dirty="0" err="1"/>
              <a:t>understood</a:t>
            </a:r>
            <a:endParaRPr lang="de-DE" sz="2400" dirty="0"/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93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7496" y="1951878"/>
            <a:ext cx="818433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I </a:t>
            </a:r>
            <a:r>
              <a:rPr lang="de-DE" sz="1600" dirty="0" err="1"/>
              <a:t>have</a:t>
            </a:r>
            <a:r>
              <a:rPr lang="de-DE" sz="1600" dirty="0"/>
              <a:t> </a:t>
            </a:r>
            <a:r>
              <a:rPr lang="de-DE" sz="1600" dirty="0" err="1"/>
              <a:t>read</a:t>
            </a:r>
            <a:r>
              <a:rPr lang="de-DE" sz="1600" dirty="0"/>
              <a:t>, </a:t>
            </a:r>
            <a:r>
              <a:rPr lang="de-DE" sz="1600" dirty="0" err="1"/>
              <a:t>signed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understood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confidentiality</a:t>
            </a:r>
            <a:r>
              <a:rPr lang="de-DE" sz="1600" dirty="0"/>
              <a:t> </a:t>
            </a:r>
            <a:r>
              <a:rPr lang="de-DE" sz="1600" dirty="0" err="1"/>
              <a:t>agreement</a:t>
            </a:r>
            <a:endParaRPr lang="de-DE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I will </a:t>
            </a:r>
            <a:r>
              <a:rPr lang="de-DE" sz="1600" dirty="0" err="1"/>
              <a:t>wear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label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Volunteer</a:t>
            </a:r>
            <a:r>
              <a:rPr lang="de-DE" sz="1600" dirty="0"/>
              <a:t> </a:t>
            </a:r>
            <a:r>
              <a:rPr lang="de-DE" sz="1600" dirty="0" err="1"/>
              <a:t>Assignment</a:t>
            </a:r>
            <a:r>
              <a:rPr lang="de-DE" sz="1600" dirty="0"/>
              <a:t> Card at all </a:t>
            </a:r>
            <a:r>
              <a:rPr lang="de-DE" sz="1600" dirty="0" err="1"/>
              <a:t>times</a:t>
            </a:r>
            <a:r>
              <a:rPr lang="de-DE" sz="16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I will </a:t>
            </a:r>
            <a:r>
              <a:rPr lang="de-DE" sz="1600" dirty="0" err="1"/>
              <a:t>attend</a:t>
            </a:r>
            <a:r>
              <a:rPr lang="de-DE" sz="1600" dirty="0"/>
              <a:t> </a:t>
            </a:r>
            <a:r>
              <a:rPr lang="de-DE" sz="1600" dirty="0" err="1"/>
              <a:t>any</a:t>
            </a:r>
            <a:r>
              <a:rPr lang="de-DE" sz="1600" dirty="0"/>
              <a:t> </a:t>
            </a:r>
            <a:r>
              <a:rPr lang="de-DE" sz="1600" dirty="0" err="1"/>
              <a:t>required</a:t>
            </a:r>
            <a:r>
              <a:rPr lang="de-DE" sz="1600" dirty="0"/>
              <a:t> </a:t>
            </a:r>
            <a:r>
              <a:rPr lang="de-DE" sz="1600" dirty="0" err="1"/>
              <a:t>training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participate</a:t>
            </a:r>
            <a:r>
              <a:rPr lang="de-DE" sz="1600" dirty="0"/>
              <a:t> in all </a:t>
            </a:r>
            <a:r>
              <a:rPr lang="de-DE" sz="1600" dirty="0" err="1"/>
              <a:t>debriefings</a:t>
            </a:r>
            <a:r>
              <a:rPr lang="de-DE" sz="16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I will </a:t>
            </a:r>
            <a:r>
              <a:rPr lang="de-DE" sz="1600" dirty="0" err="1"/>
              <a:t>respect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rights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dignity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all </a:t>
            </a:r>
            <a:r>
              <a:rPr lang="de-DE" sz="1600" dirty="0" err="1"/>
              <a:t>volunteers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clients</a:t>
            </a:r>
            <a:endParaRPr lang="de-DE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I will </a:t>
            </a:r>
            <a:r>
              <a:rPr lang="de-DE" sz="1600" dirty="0" err="1"/>
              <a:t>respect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privacy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all </a:t>
            </a:r>
            <a:r>
              <a:rPr lang="de-DE" sz="1600" dirty="0" err="1"/>
              <a:t>volunteers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clients</a:t>
            </a:r>
            <a:r>
              <a:rPr lang="de-DE" sz="1600" dirty="0"/>
              <a:t>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I will not </a:t>
            </a:r>
            <a:r>
              <a:rPr lang="de-DE" sz="1600" dirty="0" err="1"/>
              <a:t>take</a:t>
            </a:r>
            <a:r>
              <a:rPr lang="de-DE" sz="1600" dirty="0"/>
              <a:t> </a:t>
            </a:r>
            <a:r>
              <a:rPr lang="de-DE" sz="1600" dirty="0" err="1"/>
              <a:t>pictures</a:t>
            </a:r>
            <a:r>
              <a:rPr lang="de-DE" sz="1600" dirty="0"/>
              <a:t> </a:t>
            </a:r>
            <a:r>
              <a:rPr lang="de-DE" sz="1600" dirty="0" err="1"/>
              <a:t>or</a:t>
            </a:r>
            <a:r>
              <a:rPr lang="de-DE" sz="1600" dirty="0"/>
              <a:t> </a:t>
            </a:r>
            <a:r>
              <a:rPr lang="de-DE" sz="1600" dirty="0" err="1"/>
              <a:t>videos</a:t>
            </a:r>
            <a:r>
              <a:rPr lang="de-DE" sz="1600" dirty="0"/>
              <a:t> on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premises</a:t>
            </a:r>
            <a:r>
              <a:rPr lang="de-DE" sz="16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I </a:t>
            </a:r>
            <a:r>
              <a:rPr lang="de-DE" sz="1600" dirty="0" err="1"/>
              <a:t>haven’t</a:t>
            </a:r>
            <a:r>
              <a:rPr lang="de-DE" sz="1600" dirty="0"/>
              <a:t> </a:t>
            </a:r>
            <a:r>
              <a:rPr lang="de-DE" sz="1600" dirty="0" err="1"/>
              <a:t>been</a:t>
            </a:r>
            <a:r>
              <a:rPr lang="de-DE" sz="1600" dirty="0"/>
              <a:t> </a:t>
            </a:r>
            <a:r>
              <a:rPr lang="de-DE" sz="1600" dirty="0" err="1"/>
              <a:t>previously</a:t>
            </a:r>
            <a:r>
              <a:rPr lang="de-DE" sz="1600" dirty="0"/>
              <a:t> </a:t>
            </a:r>
            <a:r>
              <a:rPr lang="de-DE" sz="1600" dirty="0" err="1"/>
              <a:t>convicted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can</a:t>
            </a:r>
            <a:r>
              <a:rPr lang="de-DE" sz="1600" dirty="0"/>
              <a:t> </a:t>
            </a:r>
            <a:r>
              <a:rPr lang="de-DE" sz="1600" dirty="0" err="1"/>
              <a:t>provide</a:t>
            </a:r>
            <a:r>
              <a:rPr lang="de-DE" sz="1600" dirty="0"/>
              <a:t> a clean </a:t>
            </a:r>
            <a:r>
              <a:rPr lang="de-DE" sz="1600" dirty="0" err="1"/>
              <a:t>criminal</a:t>
            </a:r>
            <a:r>
              <a:rPr lang="de-DE" sz="1600" dirty="0"/>
              <a:t> </a:t>
            </a:r>
            <a:r>
              <a:rPr lang="de-DE" sz="1600" dirty="0" err="1"/>
              <a:t>record</a:t>
            </a:r>
            <a:r>
              <a:rPr lang="de-DE" sz="1600" dirty="0"/>
              <a:t>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I </a:t>
            </a:r>
            <a:r>
              <a:rPr lang="de-DE" sz="1600" dirty="0" err="1"/>
              <a:t>understand</a:t>
            </a:r>
            <a:r>
              <a:rPr lang="de-DE" sz="1600" dirty="0"/>
              <a:t> </a:t>
            </a:r>
            <a:r>
              <a:rPr lang="de-DE" sz="1600" dirty="0" err="1"/>
              <a:t>that</a:t>
            </a:r>
            <a:r>
              <a:rPr lang="de-DE" sz="1600" dirty="0"/>
              <a:t> </a:t>
            </a:r>
            <a:r>
              <a:rPr lang="de-DE" sz="1600" dirty="0" err="1"/>
              <a:t>my</a:t>
            </a:r>
            <a:r>
              <a:rPr lang="de-DE" sz="1600" dirty="0"/>
              <a:t> </a:t>
            </a:r>
            <a:r>
              <a:rPr lang="de-DE" sz="1600" dirty="0" err="1"/>
              <a:t>assigned</a:t>
            </a:r>
            <a:r>
              <a:rPr lang="de-DE" sz="1600" dirty="0"/>
              <a:t> </a:t>
            </a:r>
            <a:r>
              <a:rPr lang="de-DE" sz="1600" dirty="0" err="1"/>
              <a:t>supervisor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person</a:t>
            </a:r>
            <a:r>
              <a:rPr lang="de-DE" sz="1600" dirty="0"/>
              <a:t> I </a:t>
            </a:r>
            <a:r>
              <a:rPr lang="de-DE" sz="1600" dirty="0" err="1"/>
              <a:t>should</a:t>
            </a:r>
            <a:r>
              <a:rPr lang="de-DE" sz="1600" dirty="0"/>
              <a:t> </a:t>
            </a:r>
            <a:r>
              <a:rPr lang="de-DE" sz="1600" dirty="0" err="1"/>
              <a:t>address</a:t>
            </a:r>
            <a:r>
              <a:rPr lang="de-DE" sz="1600" dirty="0"/>
              <a:t> </a:t>
            </a:r>
            <a:r>
              <a:rPr lang="de-DE" sz="1600" dirty="0" err="1"/>
              <a:t>regarding</a:t>
            </a:r>
            <a:r>
              <a:rPr lang="de-DE" sz="1600" dirty="0"/>
              <a:t> </a:t>
            </a:r>
            <a:r>
              <a:rPr lang="de-DE" sz="1600" dirty="0" err="1"/>
              <a:t>any</a:t>
            </a:r>
            <a:r>
              <a:rPr lang="de-DE" sz="1600" dirty="0"/>
              <a:t> </a:t>
            </a:r>
            <a:r>
              <a:rPr lang="de-DE" sz="1600" dirty="0" err="1"/>
              <a:t>concerns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issues</a:t>
            </a:r>
            <a:r>
              <a:rPr lang="de-DE" sz="1600" dirty="0"/>
              <a:t> </a:t>
            </a:r>
            <a:r>
              <a:rPr lang="de-DE" sz="1600" dirty="0" err="1"/>
              <a:t>that</a:t>
            </a:r>
            <a:r>
              <a:rPr lang="de-DE" sz="1600" dirty="0"/>
              <a:t> </a:t>
            </a:r>
            <a:r>
              <a:rPr lang="de-DE" sz="1600" dirty="0" err="1"/>
              <a:t>arise</a:t>
            </a:r>
            <a:r>
              <a:rPr lang="de-DE" sz="16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I will not </a:t>
            </a:r>
            <a:r>
              <a:rPr lang="de-DE" sz="1600" dirty="0" err="1"/>
              <a:t>speak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press/</a:t>
            </a:r>
            <a:r>
              <a:rPr lang="de-DE" sz="1600" dirty="0" err="1"/>
              <a:t>media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refer</a:t>
            </a:r>
            <a:r>
              <a:rPr lang="de-DE" sz="1600" dirty="0"/>
              <a:t> </a:t>
            </a:r>
            <a:r>
              <a:rPr lang="de-DE" sz="1600" dirty="0" err="1"/>
              <a:t>any</a:t>
            </a:r>
            <a:r>
              <a:rPr lang="de-DE" sz="1600" dirty="0"/>
              <a:t> </a:t>
            </a:r>
            <a:r>
              <a:rPr lang="de-DE" sz="1600" dirty="0" err="1"/>
              <a:t>media</a:t>
            </a:r>
            <a:r>
              <a:rPr lang="de-DE" sz="1600" dirty="0"/>
              <a:t> </a:t>
            </a:r>
            <a:r>
              <a:rPr lang="de-DE" sz="1600" dirty="0" err="1"/>
              <a:t>representatives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my</a:t>
            </a:r>
            <a:r>
              <a:rPr lang="de-DE" sz="1600" dirty="0"/>
              <a:t> </a:t>
            </a:r>
            <a:r>
              <a:rPr lang="de-DE" sz="1600" dirty="0" err="1"/>
              <a:t>assigned</a:t>
            </a:r>
            <a:r>
              <a:rPr lang="de-DE" sz="1600" dirty="0"/>
              <a:t> </a:t>
            </a:r>
            <a:r>
              <a:rPr lang="de-DE" sz="1600" dirty="0" err="1"/>
              <a:t>supervisor</a:t>
            </a:r>
            <a:r>
              <a:rPr lang="de-DE" sz="16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I must </a:t>
            </a:r>
            <a:r>
              <a:rPr lang="de-DE" sz="1600" dirty="0" err="1"/>
              <a:t>adhere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command</a:t>
            </a:r>
            <a:r>
              <a:rPr lang="de-DE" sz="1600" dirty="0"/>
              <a:t> </a:t>
            </a:r>
            <a:r>
              <a:rPr lang="de-DE" sz="1600" dirty="0" err="1"/>
              <a:t>structures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organisation</a:t>
            </a:r>
            <a:r>
              <a:rPr lang="de-DE" sz="1600" dirty="0"/>
              <a:t> </a:t>
            </a:r>
            <a:r>
              <a:rPr lang="de-DE" sz="1600" dirty="0" err="1"/>
              <a:t>responsible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response</a:t>
            </a:r>
            <a:r>
              <a:rPr lang="de-DE" sz="1600" dirty="0"/>
              <a:t> </a:t>
            </a:r>
            <a:r>
              <a:rPr lang="de-DE" sz="1600" dirty="0" err="1"/>
              <a:t>efforts</a:t>
            </a:r>
            <a:r>
              <a:rPr lang="de-DE" sz="16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I will </a:t>
            </a:r>
            <a:r>
              <a:rPr lang="de-DE" sz="1600" dirty="0" err="1"/>
              <a:t>complete</a:t>
            </a:r>
            <a:r>
              <a:rPr lang="de-DE" sz="1600" dirty="0"/>
              <a:t> all </a:t>
            </a:r>
            <a:r>
              <a:rPr lang="de-DE" sz="1600" dirty="0" err="1"/>
              <a:t>forms</a:t>
            </a:r>
            <a:r>
              <a:rPr lang="de-DE" sz="1600" dirty="0"/>
              <a:t>, </a:t>
            </a:r>
            <a:r>
              <a:rPr lang="de-DE" sz="1600" dirty="0" err="1"/>
              <a:t>reports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other</a:t>
            </a:r>
            <a:r>
              <a:rPr lang="de-DE" sz="1600" dirty="0"/>
              <a:t> </a:t>
            </a:r>
            <a:r>
              <a:rPr lang="de-DE" sz="1600" dirty="0" err="1"/>
              <a:t>required</a:t>
            </a:r>
            <a:r>
              <a:rPr lang="de-DE" sz="1600" dirty="0"/>
              <a:t> </a:t>
            </a:r>
            <a:r>
              <a:rPr lang="de-DE" sz="1600" dirty="0" err="1"/>
              <a:t>docmentation</a:t>
            </a:r>
            <a:r>
              <a:rPr lang="de-DE" sz="16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I </a:t>
            </a:r>
            <a:r>
              <a:rPr lang="de-DE" sz="1600" dirty="0" err="1"/>
              <a:t>understand</a:t>
            </a:r>
            <a:r>
              <a:rPr lang="de-DE" sz="1600" dirty="0"/>
              <a:t> </a:t>
            </a:r>
            <a:r>
              <a:rPr lang="de-DE" sz="1600" dirty="0" err="1"/>
              <a:t>that</a:t>
            </a:r>
            <a:r>
              <a:rPr lang="de-DE" sz="1600" dirty="0"/>
              <a:t> I am </a:t>
            </a:r>
            <a:r>
              <a:rPr lang="de-DE" sz="1600" dirty="0" err="1"/>
              <a:t>subject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disciplinary</a:t>
            </a:r>
            <a:r>
              <a:rPr lang="de-DE" sz="1600" dirty="0"/>
              <a:t> </a:t>
            </a:r>
            <a:r>
              <a:rPr lang="de-DE" sz="1600" dirty="0" err="1"/>
              <a:t>action</a:t>
            </a:r>
            <a:r>
              <a:rPr lang="de-DE" sz="1600" dirty="0"/>
              <a:t> </a:t>
            </a:r>
            <a:r>
              <a:rPr lang="de-DE" sz="1600" dirty="0" err="1"/>
              <a:t>or</a:t>
            </a:r>
            <a:r>
              <a:rPr lang="de-DE" sz="1600" dirty="0"/>
              <a:t> </a:t>
            </a:r>
            <a:r>
              <a:rPr lang="de-DE" sz="1600" dirty="0" err="1"/>
              <a:t>dismissal</a:t>
            </a:r>
            <a:r>
              <a:rPr lang="de-DE" sz="16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I will </a:t>
            </a:r>
            <a:r>
              <a:rPr lang="de-DE" sz="1600" dirty="0" err="1"/>
              <a:t>only</a:t>
            </a:r>
            <a:r>
              <a:rPr lang="de-DE" sz="1600" dirty="0"/>
              <a:t> </a:t>
            </a:r>
            <a:r>
              <a:rPr lang="de-DE" sz="1600" dirty="0" err="1"/>
              <a:t>work</a:t>
            </a:r>
            <a:r>
              <a:rPr lang="de-DE" sz="1600" dirty="0"/>
              <a:t> </a:t>
            </a:r>
            <a:r>
              <a:rPr lang="de-DE" sz="1600" dirty="0" err="1"/>
              <a:t>according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my</a:t>
            </a:r>
            <a:r>
              <a:rPr lang="de-DE" sz="1600" dirty="0"/>
              <a:t> </a:t>
            </a:r>
            <a:r>
              <a:rPr lang="de-DE" sz="1600" dirty="0" err="1"/>
              <a:t>assignment</a:t>
            </a:r>
            <a:r>
              <a:rPr lang="de-DE" sz="1600" dirty="0"/>
              <a:t>, </a:t>
            </a:r>
            <a:r>
              <a:rPr lang="de-DE" sz="1600" dirty="0" err="1"/>
              <a:t>skills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training</a:t>
            </a:r>
            <a:r>
              <a:rPr lang="de-DE" sz="16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I will follow all </a:t>
            </a:r>
            <a:r>
              <a:rPr lang="de-DE" sz="1600" dirty="0" err="1"/>
              <a:t>safety</a:t>
            </a:r>
            <a:r>
              <a:rPr lang="de-DE" sz="1600" dirty="0"/>
              <a:t> </a:t>
            </a:r>
            <a:r>
              <a:rPr lang="de-DE" sz="1600" dirty="0" err="1"/>
              <a:t>instructions</a:t>
            </a:r>
            <a:endParaRPr lang="de-DE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I </a:t>
            </a:r>
            <a:r>
              <a:rPr lang="de-DE" sz="1600" dirty="0" err="1"/>
              <a:t>agree</a:t>
            </a:r>
            <a:r>
              <a:rPr lang="de-DE" sz="1600" dirty="0"/>
              <a:t> </a:t>
            </a:r>
            <a:r>
              <a:rPr lang="de-DE" sz="1600" dirty="0" err="1"/>
              <a:t>that</a:t>
            </a:r>
            <a:r>
              <a:rPr lang="de-DE" sz="1600" dirty="0"/>
              <a:t> </a:t>
            </a:r>
            <a:r>
              <a:rPr lang="de-DE" sz="1600" dirty="0" err="1"/>
              <a:t>social</a:t>
            </a:r>
            <a:r>
              <a:rPr lang="de-DE" sz="1600" dirty="0"/>
              <a:t> </a:t>
            </a:r>
            <a:r>
              <a:rPr lang="de-DE" sz="1600" dirty="0" err="1"/>
              <a:t>media</a:t>
            </a:r>
            <a:r>
              <a:rPr lang="de-DE" sz="1600" dirty="0"/>
              <a:t> </a:t>
            </a:r>
            <a:r>
              <a:rPr lang="de-DE" sz="1600" dirty="0" err="1"/>
              <a:t>releases</a:t>
            </a:r>
            <a:r>
              <a:rPr lang="de-DE" sz="1600" dirty="0"/>
              <a:t> </a:t>
            </a:r>
            <a:r>
              <a:rPr lang="de-DE" sz="1600" dirty="0" err="1"/>
              <a:t>are</a:t>
            </a:r>
            <a:r>
              <a:rPr lang="de-DE" sz="1600" dirty="0"/>
              <a:t> not </a:t>
            </a:r>
            <a:r>
              <a:rPr lang="de-DE" sz="1600" dirty="0" err="1"/>
              <a:t>allowed</a:t>
            </a:r>
            <a:r>
              <a:rPr lang="de-DE" sz="1600" dirty="0" smtClean="0"/>
              <a:t>.</a:t>
            </a:r>
            <a:endParaRPr lang="de-DE" sz="16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86031" y="1357745"/>
            <a:ext cx="8287265" cy="510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3200" b="1" dirty="0" smtClean="0">
                <a:solidFill>
                  <a:srgbClr val="C00000"/>
                </a:solidFill>
              </a:rPr>
              <a:t>Code </a:t>
            </a:r>
            <a:r>
              <a:rPr lang="de-AT" sz="3200" b="1" dirty="0" err="1">
                <a:solidFill>
                  <a:srgbClr val="C00000"/>
                </a:solidFill>
              </a:rPr>
              <a:t>of</a:t>
            </a:r>
            <a:r>
              <a:rPr lang="de-AT" sz="3200" b="1" dirty="0">
                <a:solidFill>
                  <a:srgbClr val="C00000"/>
                </a:solidFill>
              </a:rPr>
              <a:t> </a:t>
            </a:r>
            <a:r>
              <a:rPr lang="de-AT" sz="3200" b="1" dirty="0" err="1">
                <a:solidFill>
                  <a:srgbClr val="C00000"/>
                </a:solidFill>
              </a:rPr>
              <a:t>Conduct</a:t>
            </a:r>
            <a:endParaRPr lang="de-AT" sz="3200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8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>
          <a:xfrm>
            <a:off x="486031" y="1357745"/>
            <a:ext cx="8287265" cy="510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3200" b="1" dirty="0" err="1" smtClean="0">
                <a:solidFill>
                  <a:srgbClr val="C00000"/>
                </a:solidFill>
              </a:rPr>
              <a:t>Organizational</a:t>
            </a:r>
            <a:r>
              <a:rPr lang="de-AT" sz="3200" b="1" dirty="0" smtClean="0">
                <a:solidFill>
                  <a:srgbClr val="C00000"/>
                </a:solidFill>
              </a:rPr>
              <a:t> </a:t>
            </a:r>
            <a:r>
              <a:rPr lang="de-AT" sz="3200" b="1" dirty="0" err="1">
                <a:solidFill>
                  <a:srgbClr val="C00000"/>
                </a:solidFill>
              </a:rPr>
              <a:t>Structure</a:t>
            </a:r>
            <a:endParaRPr lang="de-AT" sz="3200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400" dirty="0"/>
              <a:t>Information on </a:t>
            </a:r>
            <a:r>
              <a:rPr lang="de-DE" sz="2400" dirty="0" err="1"/>
              <a:t>organizational</a:t>
            </a:r>
            <a:r>
              <a:rPr lang="de-DE" sz="2400" dirty="0"/>
              <a:t> </a:t>
            </a:r>
            <a:r>
              <a:rPr lang="de-DE" sz="2400" dirty="0" err="1"/>
              <a:t>structure</a:t>
            </a:r>
            <a:r>
              <a:rPr lang="de-DE" sz="2400" dirty="0"/>
              <a:t>, fundamental </a:t>
            </a:r>
            <a:r>
              <a:rPr lang="de-DE" sz="2400" dirty="0" err="1"/>
              <a:t>principles</a:t>
            </a:r>
            <a:r>
              <a:rPr lang="de-DE" sz="2400" dirty="0"/>
              <a:t> </a:t>
            </a:r>
            <a:r>
              <a:rPr lang="de-DE" sz="2400" dirty="0" err="1"/>
              <a:t>organization</a:t>
            </a:r>
            <a:r>
              <a:rPr lang="de-DE" sz="2400" dirty="0"/>
              <a:t> </a:t>
            </a:r>
            <a:r>
              <a:rPr lang="de-DE" sz="2400" dirty="0" err="1"/>
              <a:t>stands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, </a:t>
            </a:r>
            <a:r>
              <a:rPr lang="de-DE" sz="2400" dirty="0" err="1"/>
              <a:t>role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organization</a:t>
            </a:r>
            <a:r>
              <a:rPr lang="de-DE" sz="2400" dirty="0"/>
              <a:t> in </a:t>
            </a:r>
            <a:r>
              <a:rPr lang="de-DE" sz="2400" dirty="0" err="1"/>
              <a:t>current</a:t>
            </a:r>
            <a:r>
              <a:rPr lang="de-DE" sz="2400" dirty="0"/>
              <a:t> </a:t>
            </a:r>
            <a:r>
              <a:rPr lang="de-DE" sz="2400" dirty="0" err="1"/>
              <a:t>mission</a:t>
            </a:r>
            <a:r>
              <a:rPr lang="de-DE" sz="2400" dirty="0"/>
              <a:t>, </a:t>
            </a:r>
            <a:r>
              <a:rPr lang="de-DE" sz="2400" dirty="0" err="1"/>
              <a:t>information</a:t>
            </a:r>
            <a:r>
              <a:rPr lang="de-DE" sz="2400" dirty="0"/>
              <a:t> on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incident</a:t>
            </a:r>
            <a:r>
              <a:rPr lang="de-DE" sz="2400" dirty="0"/>
              <a:t>/</a:t>
            </a:r>
            <a:r>
              <a:rPr lang="de-DE" sz="2400" dirty="0" err="1"/>
              <a:t>disaster</a:t>
            </a:r>
            <a:endParaRPr lang="de-DE" sz="2400" dirty="0"/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3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>
          <a:xfrm>
            <a:off x="486031" y="1357744"/>
            <a:ext cx="8287265" cy="5384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3200" b="1" dirty="0" smtClean="0">
                <a:solidFill>
                  <a:srgbClr val="C00000"/>
                </a:solidFill>
              </a:rPr>
              <a:t>Registration</a:t>
            </a:r>
          </a:p>
          <a:p>
            <a:r>
              <a:rPr lang="de-DE" sz="2400" dirty="0" err="1" smtClean="0"/>
              <a:t>What‘s</a:t>
            </a:r>
            <a:r>
              <a:rPr lang="de-DE" sz="2400" dirty="0" smtClean="0"/>
              <a:t> </a:t>
            </a:r>
            <a:r>
              <a:rPr lang="de-DE" sz="2400" dirty="0" err="1"/>
              <a:t>needed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register</a:t>
            </a:r>
            <a:r>
              <a:rPr lang="de-DE" sz="2400" dirty="0" smtClean="0"/>
              <a:t>:</a:t>
            </a:r>
          </a:p>
          <a:p>
            <a:pPr lvl="1"/>
            <a:r>
              <a:rPr lang="de-DE" sz="2200" dirty="0"/>
              <a:t>Registration </a:t>
            </a:r>
            <a:r>
              <a:rPr lang="de-DE" sz="2200" dirty="0" err="1"/>
              <a:t>forms</a:t>
            </a:r>
            <a:endParaRPr lang="de-DE" sz="2200" dirty="0"/>
          </a:p>
          <a:p>
            <a:pPr lvl="1"/>
            <a:r>
              <a:rPr lang="de-DE" sz="2200" dirty="0" err="1"/>
              <a:t>Photo</a:t>
            </a:r>
            <a:r>
              <a:rPr lang="de-DE" sz="2200" dirty="0"/>
              <a:t> ID check</a:t>
            </a:r>
          </a:p>
          <a:p>
            <a:pPr lvl="1"/>
            <a:r>
              <a:rPr lang="de-DE" sz="2200" dirty="0"/>
              <a:t>Basic </a:t>
            </a:r>
            <a:r>
              <a:rPr lang="de-DE" sz="2200" dirty="0" err="1"/>
              <a:t>training</a:t>
            </a:r>
            <a:r>
              <a:rPr lang="de-DE" sz="2200" dirty="0"/>
              <a:t>/</a:t>
            </a:r>
            <a:r>
              <a:rPr lang="de-DE" sz="2200" dirty="0" err="1"/>
              <a:t>briefing</a:t>
            </a:r>
            <a:r>
              <a:rPr lang="de-DE" sz="2200" dirty="0"/>
              <a:t> (</a:t>
            </a:r>
            <a:r>
              <a:rPr lang="de-DE" sz="2200" dirty="0" err="1"/>
              <a:t>here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now</a:t>
            </a:r>
            <a:r>
              <a:rPr lang="de-DE" sz="2200" dirty="0"/>
              <a:t>)</a:t>
            </a:r>
          </a:p>
          <a:p>
            <a:pPr lvl="1"/>
            <a:r>
              <a:rPr lang="de-DE" sz="2200" dirty="0" err="1"/>
              <a:t>Filled</a:t>
            </a:r>
            <a:r>
              <a:rPr lang="de-DE" sz="2200" dirty="0"/>
              <a:t> in </a:t>
            </a:r>
            <a:r>
              <a:rPr lang="de-DE" sz="2200" dirty="0" err="1"/>
              <a:t>liability</a:t>
            </a:r>
            <a:r>
              <a:rPr lang="de-DE" sz="2200" dirty="0"/>
              <a:t> </a:t>
            </a:r>
            <a:r>
              <a:rPr lang="de-DE" sz="2200" dirty="0" err="1"/>
              <a:t>waiver</a:t>
            </a:r>
            <a:r>
              <a:rPr lang="de-DE" sz="2200" dirty="0"/>
              <a:t> form</a:t>
            </a:r>
          </a:p>
          <a:p>
            <a:pPr lvl="1"/>
            <a:r>
              <a:rPr lang="de-DE" sz="2200" dirty="0"/>
              <a:t>Code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conduct</a:t>
            </a:r>
            <a:r>
              <a:rPr lang="de-DE" sz="2200" dirty="0"/>
              <a:t> </a:t>
            </a:r>
            <a:r>
              <a:rPr lang="de-DE" sz="2200" dirty="0" err="1"/>
              <a:t>agreement</a:t>
            </a:r>
            <a:endParaRPr lang="de-DE" sz="2200" dirty="0"/>
          </a:p>
          <a:p>
            <a:pPr lvl="1"/>
            <a:r>
              <a:rPr lang="de-DE" sz="2200" dirty="0" err="1"/>
              <a:t>Confidentiality</a:t>
            </a:r>
            <a:r>
              <a:rPr lang="de-DE" sz="2200" dirty="0"/>
              <a:t> </a:t>
            </a:r>
            <a:r>
              <a:rPr lang="de-DE" sz="2200" dirty="0" err="1" smtClean="0"/>
              <a:t>agreement</a:t>
            </a:r>
            <a:endParaRPr lang="de-DE" sz="2200" dirty="0"/>
          </a:p>
          <a:p>
            <a:pPr lvl="1"/>
            <a:endParaRPr lang="de-DE" sz="2200" dirty="0" smtClean="0"/>
          </a:p>
          <a:p>
            <a:r>
              <a:rPr lang="de-DE" sz="2400" dirty="0" err="1" smtClean="0"/>
              <a:t>You</a:t>
            </a:r>
            <a:r>
              <a:rPr lang="de-DE" sz="2400" dirty="0" smtClean="0"/>
              <a:t> will </a:t>
            </a:r>
            <a:r>
              <a:rPr lang="de-DE" sz="2400" dirty="0" err="1"/>
              <a:t>receive</a:t>
            </a:r>
            <a:r>
              <a:rPr lang="de-DE" sz="2400" dirty="0"/>
              <a:t> a </a:t>
            </a:r>
            <a:r>
              <a:rPr lang="de-DE" sz="2400" dirty="0" err="1"/>
              <a:t>vest</a:t>
            </a:r>
            <a:r>
              <a:rPr lang="de-DE" sz="2400" dirty="0"/>
              <a:t>/</a:t>
            </a:r>
            <a:r>
              <a:rPr lang="de-DE" sz="2400" dirty="0" err="1"/>
              <a:t>label</a:t>
            </a:r>
            <a:r>
              <a:rPr lang="de-DE" sz="2400" dirty="0"/>
              <a:t>/</a:t>
            </a:r>
            <a:r>
              <a:rPr lang="de-DE" sz="2400" dirty="0" err="1"/>
              <a:t>badge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shows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a </a:t>
            </a:r>
            <a:r>
              <a:rPr lang="de-DE" sz="2400" dirty="0" err="1"/>
              <a:t>spontaneous</a:t>
            </a:r>
            <a:r>
              <a:rPr lang="de-DE" sz="2400" dirty="0"/>
              <a:t> </a:t>
            </a:r>
            <a:r>
              <a:rPr lang="de-DE" sz="2400" dirty="0" err="1" smtClean="0"/>
              <a:t>volunteer</a:t>
            </a:r>
            <a:r>
              <a:rPr lang="de-DE" sz="2400" dirty="0" smtClean="0"/>
              <a:t>.</a:t>
            </a:r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r>
              <a:rPr lang="de-DE" dirty="0" smtClean="0"/>
              <a:t> 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wear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vest</a:t>
            </a:r>
            <a:r>
              <a:rPr lang="de-DE" dirty="0" smtClean="0"/>
              <a:t>/</a:t>
            </a:r>
            <a:r>
              <a:rPr lang="de-DE" dirty="0" err="1" smtClean="0"/>
              <a:t>label</a:t>
            </a:r>
            <a:r>
              <a:rPr lang="de-DE" dirty="0" smtClean="0"/>
              <a:t>/</a:t>
            </a:r>
            <a:r>
              <a:rPr lang="de-DE" dirty="0" err="1" smtClean="0"/>
              <a:t>badge</a:t>
            </a:r>
            <a:r>
              <a:rPr lang="de-DE" dirty="0" smtClean="0"/>
              <a:t>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42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>
          <a:xfrm>
            <a:off x="486031" y="1357745"/>
            <a:ext cx="8287265" cy="510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3200" b="1" dirty="0" smtClean="0">
                <a:solidFill>
                  <a:srgbClr val="C00000"/>
                </a:solidFill>
              </a:rPr>
              <a:t>Job </a:t>
            </a:r>
            <a:r>
              <a:rPr lang="de-AT" sz="3200" b="1" dirty="0" err="1" smtClean="0">
                <a:solidFill>
                  <a:srgbClr val="C00000"/>
                </a:solidFill>
              </a:rPr>
              <a:t>Assignments</a:t>
            </a:r>
            <a:endParaRPr lang="de-AT" sz="3200" b="1" dirty="0" smtClean="0">
              <a:solidFill>
                <a:srgbClr val="C00000"/>
              </a:solidFill>
            </a:endParaRPr>
          </a:p>
          <a:p>
            <a:r>
              <a:rPr lang="de-DE" sz="2400" dirty="0"/>
              <a:t>All </a:t>
            </a:r>
            <a:r>
              <a:rPr lang="de-DE" sz="2400" dirty="0" err="1"/>
              <a:t>volunteers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matched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their</a:t>
            </a:r>
            <a:r>
              <a:rPr lang="de-DE" sz="2400" dirty="0"/>
              <a:t> </a:t>
            </a:r>
            <a:r>
              <a:rPr lang="de-DE" sz="2400" dirty="0" err="1"/>
              <a:t>jobs</a:t>
            </a:r>
            <a:r>
              <a:rPr lang="de-DE" sz="2400" dirty="0"/>
              <a:t> </a:t>
            </a:r>
            <a:r>
              <a:rPr lang="de-DE" sz="2400" dirty="0" err="1"/>
              <a:t>according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skill</a:t>
            </a:r>
            <a:r>
              <a:rPr lang="de-DE" sz="2400" dirty="0"/>
              <a:t> </a:t>
            </a:r>
            <a:r>
              <a:rPr lang="de-DE" sz="2400" dirty="0" err="1" smtClean="0"/>
              <a:t>sets</a:t>
            </a:r>
            <a:endParaRPr lang="de-DE" sz="2400" dirty="0"/>
          </a:p>
          <a:p>
            <a:r>
              <a:rPr lang="de-DE" sz="2400" dirty="0"/>
              <a:t>All </a:t>
            </a:r>
            <a:r>
              <a:rPr lang="de-DE" sz="2400" dirty="0" err="1"/>
              <a:t>volunteers</a:t>
            </a:r>
            <a:r>
              <a:rPr lang="de-DE" sz="2400" dirty="0"/>
              <a:t> will </a:t>
            </a:r>
            <a:r>
              <a:rPr lang="de-DE" sz="2400" dirty="0" err="1"/>
              <a:t>receive</a:t>
            </a:r>
            <a:r>
              <a:rPr lang="de-DE" sz="2400" dirty="0"/>
              <a:t> an </a:t>
            </a:r>
            <a:r>
              <a:rPr lang="de-DE" sz="2400" dirty="0" err="1"/>
              <a:t>assignment</a:t>
            </a:r>
            <a:r>
              <a:rPr lang="de-DE" sz="2400" dirty="0"/>
              <a:t> </a:t>
            </a:r>
            <a:r>
              <a:rPr lang="de-DE" sz="2400" dirty="0" err="1" smtClean="0"/>
              <a:t>card</a:t>
            </a:r>
            <a:endParaRPr lang="de-DE" sz="2400" dirty="0"/>
          </a:p>
          <a:p>
            <a:r>
              <a:rPr lang="de-DE" sz="2400" dirty="0"/>
              <a:t>Read </a:t>
            </a:r>
            <a:r>
              <a:rPr lang="de-DE" sz="2400" dirty="0" err="1"/>
              <a:t>assignment</a:t>
            </a:r>
            <a:r>
              <a:rPr lang="de-DE" sz="2400" dirty="0"/>
              <a:t> </a:t>
            </a:r>
            <a:r>
              <a:rPr lang="de-DE" sz="2400" dirty="0" err="1"/>
              <a:t>cards</a:t>
            </a:r>
            <a:r>
              <a:rPr lang="de-DE" sz="2400" dirty="0"/>
              <a:t> </a:t>
            </a:r>
            <a:r>
              <a:rPr lang="de-DE" sz="2400" dirty="0" err="1"/>
              <a:t>carefully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ask</a:t>
            </a:r>
            <a:r>
              <a:rPr lang="de-DE" sz="2400" dirty="0"/>
              <a:t>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anything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 smtClean="0"/>
              <a:t>unclear</a:t>
            </a:r>
            <a:endParaRPr lang="de-DE" sz="2400" dirty="0"/>
          </a:p>
          <a:p>
            <a:r>
              <a:rPr lang="de-DE" sz="2400" dirty="0"/>
              <a:t>Keep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job</a:t>
            </a:r>
            <a:r>
              <a:rPr lang="de-DE" sz="2400" dirty="0"/>
              <a:t> </a:t>
            </a:r>
            <a:r>
              <a:rPr lang="de-DE" sz="2400" dirty="0" err="1"/>
              <a:t>assignment</a:t>
            </a:r>
            <a:r>
              <a:rPr lang="de-DE" sz="2400" dirty="0"/>
              <a:t> </a:t>
            </a:r>
            <a:r>
              <a:rPr lang="de-DE" sz="2400" dirty="0" err="1"/>
              <a:t>card</a:t>
            </a:r>
            <a:r>
              <a:rPr lang="de-DE" sz="2400" dirty="0"/>
              <a:t> at all </a:t>
            </a:r>
            <a:r>
              <a:rPr lang="de-DE" sz="2400" dirty="0" err="1"/>
              <a:t>times</a:t>
            </a:r>
            <a:endParaRPr lang="de-DE" sz="2400" dirty="0"/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59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>
          <a:xfrm>
            <a:off x="486031" y="1357745"/>
            <a:ext cx="8287265" cy="510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When </a:t>
            </a:r>
            <a:r>
              <a:rPr lang="en-US" sz="3200" b="1" dirty="0">
                <a:solidFill>
                  <a:srgbClr val="C00000"/>
                </a:solidFill>
              </a:rPr>
              <a:t>the Job is </a:t>
            </a:r>
            <a:r>
              <a:rPr lang="en-US" sz="3200" b="1" dirty="0" smtClean="0">
                <a:solidFill>
                  <a:srgbClr val="C00000"/>
                </a:solidFill>
              </a:rPr>
              <a:t>done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return </a:t>
            </a:r>
            <a:r>
              <a:rPr lang="en-US" sz="2400" dirty="0"/>
              <a:t>to the Volunteer Reception Center for reassignment and/or debriefing and </a:t>
            </a:r>
            <a:r>
              <a:rPr lang="en-US" sz="2400" dirty="0" smtClean="0"/>
              <a:t>release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Complete a debriefing/review of </a:t>
            </a:r>
            <a:r>
              <a:rPr lang="en-US" sz="2400" dirty="0" smtClean="0"/>
              <a:t>events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Sign out, return badges/vests/labels and supplies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8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>
          <a:xfrm>
            <a:off x="486031" y="1357745"/>
            <a:ext cx="8287265" cy="510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AT" sz="3200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de-AT" sz="2400" dirty="0"/>
              <a:t>Are </a:t>
            </a:r>
            <a:r>
              <a:rPr lang="de-AT" sz="2400" dirty="0" err="1"/>
              <a:t>there</a:t>
            </a:r>
            <a:r>
              <a:rPr lang="de-AT" sz="2400" dirty="0"/>
              <a:t> </a:t>
            </a:r>
            <a:r>
              <a:rPr lang="de-AT" sz="2400" dirty="0" err="1"/>
              <a:t>any</a:t>
            </a:r>
            <a:r>
              <a:rPr lang="de-AT" sz="2400" dirty="0"/>
              <a:t> open </a:t>
            </a:r>
            <a:r>
              <a:rPr lang="de-AT" sz="2400" dirty="0" err="1"/>
              <a:t>questions</a:t>
            </a:r>
            <a:r>
              <a:rPr lang="de-AT" sz="2400" dirty="0"/>
              <a:t>?</a:t>
            </a:r>
          </a:p>
          <a:p>
            <a:pPr marL="0" indent="0">
              <a:lnSpc>
                <a:spcPct val="110000"/>
              </a:lnSpc>
              <a:buNone/>
            </a:pPr>
            <a:endParaRPr lang="de-DE" sz="3600" b="1" dirty="0"/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4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>
          <a:xfrm>
            <a:off x="486031" y="1357745"/>
            <a:ext cx="8287265" cy="510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3200" b="1" dirty="0" err="1" smtClean="0">
                <a:solidFill>
                  <a:srgbClr val="C00000"/>
                </a:solidFill>
              </a:rPr>
              <a:t>Introduction</a:t>
            </a: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de-DE" sz="2400" dirty="0"/>
              <a:t>Tour de </a:t>
            </a:r>
            <a:r>
              <a:rPr lang="de-DE" sz="2400" dirty="0" err="1"/>
              <a:t>table</a:t>
            </a:r>
            <a:r>
              <a:rPr lang="de-DE" sz="2400" dirty="0"/>
              <a:t>: </a:t>
            </a:r>
            <a:r>
              <a:rPr lang="fr-FR" sz="2400" dirty="0" err="1"/>
              <a:t>Each</a:t>
            </a:r>
            <a:r>
              <a:rPr lang="fr-FR" sz="2400" dirty="0"/>
              <a:t> </a:t>
            </a:r>
            <a:r>
              <a:rPr lang="fr-FR" sz="2400" dirty="0" err="1"/>
              <a:t>person</a:t>
            </a:r>
            <a:r>
              <a:rPr lang="fr-FR" sz="2400" dirty="0"/>
              <a:t> </a:t>
            </a:r>
            <a:r>
              <a:rPr lang="fr-FR" sz="2400" dirty="0" err="1"/>
              <a:t>introduces</a:t>
            </a:r>
            <a:r>
              <a:rPr lang="fr-FR" sz="2400" dirty="0"/>
              <a:t> </a:t>
            </a:r>
            <a:r>
              <a:rPr lang="fr-FR" sz="2400" dirty="0" err="1"/>
              <a:t>him</a:t>
            </a:r>
            <a:r>
              <a:rPr lang="fr-FR" sz="2400" dirty="0"/>
              <a:t>/</a:t>
            </a:r>
            <a:r>
              <a:rPr lang="fr-FR" sz="2400" dirty="0" err="1"/>
              <a:t>herself</a:t>
            </a:r>
            <a:r>
              <a:rPr lang="fr-FR" sz="2400" dirty="0"/>
              <a:t> </a:t>
            </a:r>
            <a:r>
              <a:rPr lang="fr-FR" sz="2400" dirty="0" err="1"/>
              <a:t>briefly</a:t>
            </a:r>
            <a:endParaRPr lang="fr-FR" sz="2400" dirty="0"/>
          </a:p>
          <a:p>
            <a:pPr marL="0" indent="0">
              <a:buNone/>
            </a:pPr>
            <a:endParaRPr lang="de-AT" sz="3200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40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>
          <a:xfrm>
            <a:off x="486031" y="1357745"/>
            <a:ext cx="8287265" cy="510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3200" b="1" dirty="0" smtClean="0">
                <a:solidFill>
                  <a:srgbClr val="C00000"/>
                </a:solidFill>
              </a:rPr>
              <a:t>Are </a:t>
            </a:r>
            <a:r>
              <a:rPr lang="de-AT" sz="3200" b="1" dirty="0" err="1">
                <a:solidFill>
                  <a:srgbClr val="C00000"/>
                </a:solidFill>
              </a:rPr>
              <a:t>you</a:t>
            </a:r>
            <a:r>
              <a:rPr lang="de-AT" sz="3200" b="1" dirty="0">
                <a:solidFill>
                  <a:srgbClr val="C00000"/>
                </a:solidFill>
              </a:rPr>
              <a:t> </a:t>
            </a:r>
            <a:r>
              <a:rPr lang="de-AT" sz="3200" b="1" dirty="0" err="1">
                <a:solidFill>
                  <a:srgbClr val="C00000"/>
                </a:solidFill>
              </a:rPr>
              <a:t>ready</a:t>
            </a:r>
            <a:r>
              <a:rPr lang="de-AT" sz="3200" b="1" dirty="0">
                <a:solidFill>
                  <a:srgbClr val="C00000"/>
                </a:solidFill>
              </a:rPr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Are you, your family and your home safe?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de-DE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Are you flexible and willing to consider multiple ways to help?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de-DE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Are you aware of the potential </a:t>
            </a:r>
            <a:r>
              <a:rPr lang="en-US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risks?</a:t>
            </a:r>
            <a:endParaRPr lang="de-AT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9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>
          <a:xfrm>
            <a:off x="486031" y="1357745"/>
            <a:ext cx="8287265" cy="510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3200" b="1" dirty="0" smtClean="0">
                <a:solidFill>
                  <a:srgbClr val="C00000"/>
                </a:solidFill>
              </a:rPr>
              <a:t>Are </a:t>
            </a:r>
            <a:r>
              <a:rPr lang="de-AT" sz="3200" b="1" dirty="0" err="1">
                <a:solidFill>
                  <a:srgbClr val="C00000"/>
                </a:solidFill>
              </a:rPr>
              <a:t>you</a:t>
            </a:r>
            <a:r>
              <a:rPr lang="de-AT" sz="3200" b="1" dirty="0">
                <a:solidFill>
                  <a:srgbClr val="C00000"/>
                </a:solidFill>
              </a:rPr>
              <a:t> </a:t>
            </a:r>
            <a:r>
              <a:rPr lang="de-AT" sz="3200" b="1" dirty="0" err="1">
                <a:solidFill>
                  <a:srgbClr val="C00000"/>
                </a:solidFill>
              </a:rPr>
              <a:t>ready</a:t>
            </a:r>
            <a:r>
              <a:rPr lang="de-AT" sz="3200" b="1" dirty="0">
                <a:solidFill>
                  <a:srgbClr val="C00000"/>
                </a:solidFill>
              </a:rPr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457200" lvl="1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</a:t>
            </a:r>
            <a:r>
              <a:rPr lang="en-US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 Have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you considered your personal limitations?</a:t>
            </a:r>
            <a:endParaRPr lang="de-DE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Physical and mental health</a:t>
            </a:r>
            <a:endParaRPr lang="de-DE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Time to volunteer</a:t>
            </a:r>
            <a:endParaRPr lang="de-DE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Appropriate clothing and equipment</a:t>
            </a:r>
            <a:endParaRPr lang="de-DE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Transportation to the VRC</a:t>
            </a:r>
            <a:endParaRPr lang="de-DE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Special needs that staff should know </a:t>
            </a:r>
            <a:r>
              <a:rPr lang="en-US" sz="22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about</a:t>
            </a:r>
          </a:p>
          <a:p>
            <a:pPr marL="914400" lvl="2" indent="0" algn="just">
              <a:lnSpc>
                <a:spcPct val="107000"/>
              </a:lnSpc>
              <a:buNone/>
            </a:pPr>
            <a:endParaRPr lang="en-US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de-DE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(WRHSAC, 2016)</a:t>
            </a:r>
            <a:endParaRPr lang="en-US" sz="1600" i="1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>
          <a:xfrm>
            <a:off x="486031" y="1357745"/>
            <a:ext cx="8287265" cy="510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3200" b="1" dirty="0" err="1" smtClean="0">
                <a:solidFill>
                  <a:srgbClr val="C00000"/>
                </a:solidFill>
              </a:rPr>
              <a:t>Safety</a:t>
            </a:r>
            <a:r>
              <a:rPr lang="de-AT" sz="3200" b="1" dirty="0" smtClean="0">
                <a:solidFill>
                  <a:srgbClr val="C00000"/>
                </a:solidFill>
              </a:rPr>
              <a:t> </a:t>
            </a:r>
            <a:r>
              <a:rPr lang="de-AT" sz="3200" b="1" dirty="0" err="1">
                <a:solidFill>
                  <a:srgbClr val="C00000"/>
                </a:solidFill>
              </a:rPr>
              <a:t>Issues</a:t>
            </a:r>
            <a:endParaRPr lang="de-AT" sz="3200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</a:t>
            </a: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basic</a:t>
            </a:r>
            <a:r>
              <a:rPr lang="de-DE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rules</a:t>
            </a:r>
            <a:r>
              <a:rPr lang="de-DE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every</a:t>
            </a: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volunteer</a:t>
            </a: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follow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6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>
          <a:xfrm>
            <a:off x="486031" y="1357745"/>
            <a:ext cx="8287265" cy="5100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5800" b="1" dirty="0" err="1" smtClean="0">
                <a:solidFill>
                  <a:srgbClr val="C00000"/>
                </a:solidFill>
              </a:rPr>
              <a:t>Safety</a:t>
            </a:r>
            <a:r>
              <a:rPr lang="de-AT" sz="5800" b="1" dirty="0" smtClean="0">
                <a:solidFill>
                  <a:srgbClr val="C00000"/>
                </a:solidFill>
              </a:rPr>
              <a:t> </a:t>
            </a:r>
            <a:r>
              <a:rPr lang="de-AT" sz="5800" b="1" dirty="0" err="1" smtClean="0">
                <a:solidFill>
                  <a:srgbClr val="C00000"/>
                </a:solidFill>
              </a:rPr>
              <a:t>Issues</a:t>
            </a:r>
            <a:endParaRPr lang="de-AT" sz="33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Safety </a:t>
            </a:r>
            <a:r>
              <a:rPr lang="en-US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</a:t>
            </a:r>
          </a:p>
          <a:p>
            <a:pPr algn="just">
              <a:lnSpc>
                <a:spcPct val="107000"/>
              </a:lnSpc>
            </a:pPr>
            <a:r>
              <a:rPr lang="en-US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Accountability</a:t>
            </a:r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Always sign in/out</a:t>
            </a:r>
            <a:endParaRPr lang="de-DE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Media: don’t talk to the media; refer to the team leader</a:t>
            </a:r>
          </a:p>
          <a:p>
            <a:pPr algn="just">
              <a:lnSpc>
                <a:spcPct val="107000"/>
              </a:lnSpc>
            </a:pPr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 Chain of Command</a:t>
            </a:r>
            <a:endParaRPr lang="de-DE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Respect Victims; Confidentiality; No photographs of victims and staff</a:t>
            </a:r>
            <a:endParaRPr lang="de-DE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care of yourself, or you cannot help others </a:t>
            </a:r>
            <a:endParaRPr lang="de-DE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 any debriefing activity </a:t>
            </a: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provided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900" dirty="0"/>
              <a:t>WRHSAC, 2016; points of light institute &amp; </a:t>
            </a:r>
            <a:r>
              <a:rPr lang="en-US" sz="2900" dirty="0" err="1"/>
              <a:t>cncs</a:t>
            </a:r>
            <a:r>
              <a:rPr lang="en-US" sz="2900" dirty="0"/>
              <a:t>, 2011</a:t>
            </a:r>
            <a:r>
              <a:rPr lang="en-US" sz="2900" dirty="0" smtClean="0"/>
              <a:t>)</a:t>
            </a:r>
            <a:endParaRPr lang="de-DE" sz="2900" dirty="0"/>
          </a:p>
        </p:txBody>
      </p:sp>
    </p:spTree>
    <p:extLst>
      <p:ext uri="{BB962C8B-B14F-4D97-AF65-F5344CB8AC3E}">
        <p14:creationId xmlns:p14="http://schemas.microsoft.com/office/powerpoint/2010/main" val="356630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054125"/>
              </p:ext>
            </p:extLst>
          </p:nvPr>
        </p:nvGraphicFramePr>
        <p:xfrm>
          <a:off x="1109800" y="1959691"/>
          <a:ext cx="7039726" cy="4498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9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9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+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98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</a:rPr>
                        <a:t>Bring</a:t>
                      </a:r>
                      <a:endParaRPr lang="de-DE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Water and snacks</a:t>
                      </a:r>
                      <a:endParaRPr lang="de-DE" sz="2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Hand sanitizer</a:t>
                      </a:r>
                      <a:endParaRPr lang="de-DE" sz="2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Appropriate clothing</a:t>
                      </a:r>
                      <a:endParaRPr lang="de-DE" sz="2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Boots and heavy gloves</a:t>
                      </a:r>
                      <a:endParaRPr lang="de-DE" sz="2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Flashlight</a:t>
                      </a:r>
                      <a:endParaRPr lang="de-DE" sz="2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Cell phone and charger</a:t>
                      </a:r>
                      <a:endParaRPr lang="de-DE" sz="2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Contact lists, photo ID</a:t>
                      </a:r>
                      <a:endParaRPr lang="de-DE" sz="2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Professional credentials</a:t>
                      </a:r>
                      <a:endParaRPr lang="de-DE" sz="2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Pack to carry it all</a:t>
                      </a:r>
                      <a:endParaRPr lang="de-DE" sz="2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Cultural awareness</a:t>
                      </a:r>
                      <a:endParaRPr lang="de-DE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</a:rPr>
                        <a:t>Do not bring</a:t>
                      </a:r>
                      <a:endParaRPr lang="de-DE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Children</a:t>
                      </a:r>
                      <a:endParaRPr lang="de-DE" sz="2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Pets</a:t>
                      </a:r>
                      <a:endParaRPr lang="de-DE" sz="2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Valuables</a:t>
                      </a:r>
                      <a:endParaRPr lang="de-DE" sz="2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Weapons</a:t>
                      </a:r>
                      <a:endParaRPr lang="de-DE" sz="2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Drugs/Alcohol</a:t>
                      </a:r>
                      <a:endParaRPr lang="de-DE" sz="2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Attitude</a:t>
                      </a:r>
                      <a:endParaRPr lang="de-DE" sz="2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</a:rPr>
                        <a:t>Personal Agenda</a:t>
                      </a:r>
                      <a:endParaRPr lang="de-DE" sz="2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de-DE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</a:endParaRPr>
                    </a:p>
                    <a:p>
                      <a:pPr marL="89916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(WRHSAC, 2016)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Inhaltsplatzhalter 2"/>
          <p:cNvSpPr txBox="1">
            <a:spLocks/>
          </p:cNvSpPr>
          <p:nvPr/>
        </p:nvSpPr>
        <p:spPr>
          <a:xfrm>
            <a:off x="486031" y="1357745"/>
            <a:ext cx="8287265" cy="510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3200" b="1" dirty="0" err="1" smtClean="0">
                <a:solidFill>
                  <a:srgbClr val="C00000"/>
                </a:solidFill>
              </a:rPr>
              <a:t>Safety</a:t>
            </a:r>
            <a:r>
              <a:rPr lang="de-AT" sz="3200" b="1" dirty="0" smtClean="0">
                <a:solidFill>
                  <a:srgbClr val="C00000"/>
                </a:solidFill>
              </a:rPr>
              <a:t> </a:t>
            </a:r>
            <a:r>
              <a:rPr lang="de-AT" sz="3200" b="1" dirty="0" err="1">
                <a:solidFill>
                  <a:srgbClr val="C00000"/>
                </a:solidFill>
              </a:rPr>
              <a:t>Issues</a:t>
            </a:r>
            <a:endParaRPr lang="de-AT" sz="3200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 txBox="1">
            <a:spLocks/>
          </p:cNvSpPr>
          <p:nvPr/>
        </p:nvSpPr>
        <p:spPr>
          <a:xfrm>
            <a:off x="486031" y="1357745"/>
            <a:ext cx="8287265" cy="5100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3500" b="1" dirty="0" err="1" smtClean="0">
                <a:solidFill>
                  <a:srgbClr val="C00000"/>
                </a:solidFill>
              </a:rPr>
              <a:t>Safety</a:t>
            </a:r>
            <a:r>
              <a:rPr lang="de-AT" sz="3500" b="1" dirty="0" smtClean="0">
                <a:solidFill>
                  <a:srgbClr val="C00000"/>
                </a:solidFill>
              </a:rPr>
              <a:t> </a:t>
            </a:r>
            <a:r>
              <a:rPr lang="de-AT" sz="3500" b="1" dirty="0" err="1" smtClean="0">
                <a:solidFill>
                  <a:srgbClr val="C00000"/>
                </a:solidFill>
              </a:rPr>
              <a:t>Issues</a:t>
            </a:r>
            <a:endParaRPr lang="de-AT" sz="3500" b="1" dirty="0" smtClean="0">
              <a:solidFill>
                <a:srgbClr val="C00000"/>
              </a:solidFill>
            </a:endParaRPr>
          </a:p>
          <a:p>
            <a:r>
              <a:rPr lang="de-DE" sz="2600" dirty="0"/>
              <a:t>Further </a:t>
            </a:r>
            <a:r>
              <a:rPr lang="de-DE" sz="2600" dirty="0" err="1" smtClean="0"/>
              <a:t>rules</a:t>
            </a:r>
            <a:endParaRPr lang="de-DE" sz="2600" dirty="0"/>
          </a:p>
          <a:p>
            <a:pPr marL="342900" indent="-342900">
              <a:buAutoNum type="arabicPeriod"/>
            </a:pPr>
            <a:r>
              <a:rPr lang="de-DE" sz="2400" dirty="0" err="1"/>
              <a:t>Eat</a:t>
            </a:r>
            <a:r>
              <a:rPr lang="de-DE" sz="2400" dirty="0"/>
              <a:t> </a:t>
            </a:r>
            <a:r>
              <a:rPr lang="de-DE" sz="2400" dirty="0" err="1"/>
              <a:t>well</a:t>
            </a:r>
            <a:endParaRPr lang="de-DE" sz="2400" dirty="0"/>
          </a:p>
          <a:p>
            <a:pPr marL="342900" indent="-342900">
              <a:buAutoNum type="arabicPeriod"/>
            </a:pPr>
            <a:r>
              <a:rPr lang="de-DE" sz="2400" dirty="0" err="1"/>
              <a:t>Sleep</a:t>
            </a:r>
            <a:r>
              <a:rPr lang="de-DE" sz="2400" dirty="0"/>
              <a:t> (at least 6 </a:t>
            </a:r>
            <a:r>
              <a:rPr lang="de-DE" sz="2400" dirty="0" err="1"/>
              <a:t>hours</a:t>
            </a:r>
            <a:r>
              <a:rPr lang="de-DE" sz="2400" dirty="0"/>
              <a:t>)</a:t>
            </a:r>
          </a:p>
          <a:p>
            <a:pPr marL="342900" indent="-342900">
              <a:buAutoNum type="arabicPeriod"/>
            </a:pPr>
            <a:r>
              <a:rPr lang="de-DE" sz="2400" dirty="0" err="1"/>
              <a:t>Wash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hands</a:t>
            </a:r>
            <a:r>
              <a:rPr lang="de-DE" sz="2400" dirty="0"/>
              <a:t>, </a:t>
            </a:r>
            <a:r>
              <a:rPr lang="de-DE" sz="2400" dirty="0" err="1"/>
              <a:t>hygiene</a:t>
            </a:r>
            <a:endParaRPr lang="de-DE" sz="2400" dirty="0"/>
          </a:p>
          <a:p>
            <a:pPr marL="342900" indent="-342900">
              <a:buAutoNum type="arabicPeriod"/>
            </a:pPr>
            <a:r>
              <a:rPr lang="de-DE" sz="2400" dirty="0" err="1"/>
              <a:t>No</a:t>
            </a:r>
            <a:r>
              <a:rPr lang="de-DE" sz="2400" dirty="0"/>
              <a:t> </a:t>
            </a:r>
            <a:r>
              <a:rPr lang="de-DE" sz="2400" dirty="0" err="1"/>
              <a:t>alcohol</a:t>
            </a:r>
            <a:endParaRPr lang="de-DE" sz="2400" dirty="0"/>
          </a:p>
          <a:p>
            <a:pPr marL="342900" indent="-342900">
              <a:buAutoNum type="arabicPeriod"/>
            </a:pPr>
            <a:r>
              <a:rPr lang="de-DE" sz="2400" dirty="0" err="1"/>
              <a:t>Know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limits</a:t>
            </a:r>
            <a:r>
              <a:rPr lang="de-DE" sz="2400" dirty="0"/>
              <a:t>, </a:t>
            </a:r>
            <a:r>
              <a:rPr lang="de-DE" sz="2400" dirty="0" err="1"/>
              <a:t>emergencies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stressful</a:t>
            </a:r>
            <a:endParaRPr lang="de-DE" sz="2400" dirty="0"/>
          </a:p>
          <a:p>
            <a:pPr marL="342900" indent="-342900">
              <a:buAutoNum type="arabicPeriod"/>
            </a:pP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cautious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compassionate</a:t>
            </a:r>
            <a:endParaRPr lang="de-DE" sz="2400" dirty="0"/>
          </a:p>
          <a:p>
            <a:pPr marL="342900" indent="-342900">
              <a:buAutoNum type="arabicPeriod"/>
            </a:pPr>
            <a:r>
              <a:rPr lang="de-DE" sz="2400" dirty="0"/>
              <a:t>Practice </a:t>
            </a:r>
            <a:r>
              <a:rPr lang="de-DE" sz="2400" dirty="0" err="1"/>
              <a:t>active</a:t>
            </a:r>
            <a:r>
              <a:rPr lang="de-DE" sz="2400" dirty="0"/>
              <a:t> </a:t>
            </a:r>
            <a:r>
              <a:rPr lang="de-DE" sz="2400" dirty="0" err="1"/>
              <a:t>listening</a:t>
            </a:r>
            <a:endParaRPr lang="de-DE" sz="2400" dirty="0"/>
          </a:p>
          <a:p>
            <a:pPr marL="0" indent="0">
              <a:buNone/>
            </a:pPr>
            <a:endParaRPr lang="de-DE" sz="3200" dirty="0"/>
          </a:p>
          <a:p>
            <a:pPr marL="0" indent="0">
              <a:buNone/>
            </a:pPr>
            <a:endParaRPr lang="de-DE" sz="1700" dirty="0"/>
          </a:p>
          <a:p>
            <a:pPr marL="0" indent="0">
              <a:buNone/>
            </a:pPr>
            <a:r>
              <a:rPr lang="en-US" sz="1700" dirty="0"/>
              <a:t>(WRHSAC, 2016; points of light institute &amp; </a:t>
            </a:r>
            <a:r>
              <a:rPr lang="en-US" sz="1700" dirty="0" err="1"/>
              <a:t>cncs</a:t>
            </a:r>
            <a:r>
              <a:rPr lang="en-US" sz="1700" dirty="0"/>
              <a:t>, 2011)</a:t>
            </a:r>
            <a:endParaRPr lang="de-DE" sz="1700" dirty="0"/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91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 txBox="1">
            <a:spLocks/>
          </p:cNvSpPr>
          <p:nvPr/>
        </p:nvSpPr>
        <p:spPr>
          <a:xfrm>
            <a:off x="486031" y="1357745"/>
            <a:ext cx="8287265" cy="510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3200" b="1" dirty="0" err="1" smtClean="0">
                <a:solidFill>
                  <a:srgbClr val="C00000"/>
                </a:solidFill>
              </a:rPr>
              <a:t>Liability</a:t>
            </a:r>
            <a:endParaRPr lang="de-AT" sz="3200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400" dirty="0"/>
              <a:t>Information on </a:t>
            </a:r>
            <a:r>
              <a:rPr lang="de-DE" sz="2400" dirty="0" err="1"/>
              <a:t>liability</a:t>
            </a:r>
            <a:r>
              <a:rPr lang="de-DE" sz="2400" dirty="0"/>
              <a:t> </a:t>
            </a:r>
            <a:r>
              <a:rPr lang="de-DE" sz="2400" dirty="0" err="1"/>
              <a:t>coverage</a:t>
            </a:r>
            <a:r>
              <a:rPr lang="de-DE" sz="2400" dirty="0"/>
              <a:t> in </a:t>
            </a:r>
            <a:r>
              <a:rPr lang="de-DE" sz="2400" dirty="0" err="1"/>
              <a:t>respective</a:t>
            </a:r>
            <a:r>
              <a:rPr lang="de-DE" sz="2400" dirty="0"/>
              <a:t> </a:t>
            </a:r>
            <a:r>
              <a:rPr lang="de-DE" sz="2400" dirty="0" err="1"/>
              <a:t>organization</a:t>
            </a:r>
            <a:endParaRPr lang="de-DE" sz="2400" dirty="0"/>
          </a:p>
          <a:p>
            <a:pPr marL="0" indent="0">
              <a:buFont typeface="Arial" panose="020B0604020202020204" pitchFamily="34" charset="0"/>
              <a:buNone/>
            </a:pPr>
            <a:endParaRPr lang="de-AT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5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72167725-DA4D-4718-8047-EF824D395D6A}" vid="{E9FDA6B9-777F-4924-AADA-5A24EB07B43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9A581EC866FDC47857BB9E025EC2FC0" ma:contentTypeVersion="0" ma:contentTypeDescription="Ein neues Dokument erstellen." ma:contentTypeScope="" ma:versionID="c239075d298de8d17bcb3d7361bd59e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18f93f57705b7b451017fc695bba76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A298E3-F361-4E61-8299-1540FB346FC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E664926-6AC1-4670-B325-B3C470BAA6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66C134-F70A-401D-8C68-7049A8FE37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635</Words>
  <Application>Microsoft Office PowerPoint</Application>
  <PresentationFormat>Bildschirmpräsentation (4:3)</PresentationFormat>
  <Paragraphs>137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Austrian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</dc:title>
  <dc:creator>Banicevic Katarina (OeRK)</dc:creator>
  <cp:lastModifiedBy>Kreh, Alexander</cp:lastModifiedBy>
  <cp:revision>52</cp:revision>
  <cp:lastPrinted>2017-06-07T07:15:13Z</cp:lastPrinted>
  <dcterms:created xsi:type="dcterms:W3CDTF">2017-05-30T09:58:27Z</dcterms:created>
  <dcterms:modified xsi:type="dcterms:W3CDTF">2019-02-08T12:19:53Z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0x01010089A581EC866FDC47857BB9E025EC2FC0</vt:lpwstr>
  </property>
  <property fmtid="{D5CDD505-2E9C-101B-9397-08002B2CF9AE}" pid="3" name="IsMyDocuments">
    <vt:bool>true</vt:bool>
  </property>
</Properties>
</file>