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22.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4.xml" ContentType="application/vnd.openxmlformats-officedocument.presentationml.notes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28"/>
  </p:notesMasterIdLst>
  <p:sldIdLst>
    <p:sldId id="265" r:id="rId2"/>
    <p:sldId id="267" r:id="rId3"/>
    <p:sldId id="268" r:id="rId4"/>
    <p:sldId id="269" r:id="rId5"/>
    <p:sldId id="270" r:id="rId6"/>
    <p:sldId id="271" r:id="rId7"/>
    <p:sldId id="272" r:id="rId8"/>
    <p:sldId id="274" r:id="rId9"/>
    <p:sldId id="275" r:id="rId10"/>
    <p:sldId id="276" r:id="rId11"/>
    <p:sldId id="277" r:id="rId12"/>
    <p:sldId id="278" r:id="rId13"/>
    <p:sldId id="279" r:id="rId14"/>
    <p:sldId id="280" r:id="rId15"/>
    <p:sldId id="340" r:id="rId16"/>
    <p:sldId id="341" r:id="rId17"/>
    <p:sldId id="342" r:id="rId18"/>
    <p:sldId id="343" r:id="rId19"/>
    <p:sldId id="344" r:id="rId20"/>
    <p:sldId id="345" r:id="rId21"/>
    <p:sldId id="346" r:id="rId22"/>
    <p:sldId id="281" r:id="rId23"/>
    <p:sldId id="282" r:id="rId24"/>
    <p:sldId id="283" r:id="rId25"/>
    <p:sldId id="284" r:id="rId26"/>
    <p:sldId id="285" r:id="rId27"/>
  </p:sldIdLst>
  <p:sldSz cx="9144000" cy="6858000" type="screen4x3"/>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323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0" autoAdjust="0"/>
    <p:restoredTop sz="94660"/>
  </p:normalViewPr>
  <p:slideViewPr>
    <p:cSldViewPr snapToGrid="0">
      <p:cViewPr>
        <p:scale>
          <a:sx n="70" d="100"/>
          <a:sy n="70" d="100"/>
        </p:scale>
        <p:origin x="342" y="108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4E1F1148-2854-8E4D-969B-3022465A9D96}" type="datetimeFigureOut">
              <a:rPr lang="de-DE" smtClean="0"/>
              <a:t>10.10.2018</a:t>
            </a:fld>
            <a:endParaRPr lang="de-DE"/>
          </a:p>
        </p:txBody>
      </p:sp>
      <p:sp>
        <p:nvSpPr>
          <p:cNvPr id="4" name="Folienbildplatzhalt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689475"/>
            <a:ext cx="5438775" cy="4443413"/>
          </a:xfrm>
          <a:prstGeom prst="rect">
            <a:avLst/>
          </a:prstGeom>
        </p:spPr>
        <p:txBody>
          <a:bodyPr vert="horz" lIns="91440" tIns="45720" rIns="91440" bIns="45720" rtlCol="0"/>
          <a:lstStyle/>
          <a:p>
            <a:pPr lvl="0"/>
            <a:r>
              <a:rPr lang="de-AT" smtClean="0"/>
              <a:t>Mastertextformat bearbeiten</a:t>
            </a:r>
          </a:p>
          <a:p>
            <a:pPr lvl="1"/>
            <a:r>
              <a:rPr lang="de-AT" smtClean="0"/>
              <a:t>Zweite Ebene</a:t>
            </a:r>
          </a:p>
          <a:p>
            <a:pPr lvl="2"/>
            <a:r>
              <a:rPr lang="de-AT" smtClean="0"/>
              <a:t>Dritte Ebene</a:t>
            </a:r>
          </a:p>
          <a:p>
            <a:pPr lvl="3"/>
            <a:r>
              <a:rPr lang="de-AT" smtClean="0"/>
              <a:t>Vierte Ebene</a:t>
            </a:r>
          </a:p>
          <a:p>
            <a:pPr lvl="4"/>
            <a:r>
              <a:rPr lang="de-AT" smtClean="0"/>
              <a:t>Fünfte Ebene</a:t>
            </a:r>
            <a:endParaRPr lang="de-DE"/>
          </a:p>
        </p:txBody>
      </p:sp>
      <p:sp>
        <p:nvSpPr>
          <p:cNvPr id="6" name="Fußzeilenplatzhalter 5"/>
          <p:cNvSpPr>
            <a:spLocks noGrp="1"/>
          </p:cNvSpPr>
          <p:nvPr>
            <p:ph type="ftr" sz="quarter" idx="4"/>
          </p:nvPr>
        </p:nvSpPr>
        <p:spPr>
          <a:xfrm>
            <a:off x="0" y="9377363"/>
            <a:ext cx="2946400" cy="49371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7363"/>
            <a:ext cx="2946400" cy="493712"/>
          </a:xfrm>
          <a:prstGeom prst="rect">
            <a:avLst/>
          </a:prstGeom>
        </p:spPr>
        <p:txBody>
          <a:bodyPr vert="horz" lIns="91440" tIns="45720" rIns="91440" bIns="45720" rtlCol="0" anchor="b"/>
          <a:lstStyle>
            <a:lvl1pPr algn="r">
              <a:defRPr sz="1200"/>
            </a:lvl1pPr>
          </a:lstStyle>
          <a:p>
            <a:fld id="{63797029-0A3B-D543-890F-19751F4D849E}" type="slidenum">
              <a:rPr lang="de-DE" smtClean="0"/>
              <a:t>‹Nr.›</a:t>
            </a:fld>
            <a:endParaRPr lang="de-DE"/>
          </a:p>
        </p:txBody>
      </p:sp>
    </p:spTree>
    <p:extLst>
      <p:ext uri="{BB962C8B-B14F-4D97-AF65-F5344CB8AC3E}">
        <p14:creationId xmlns:p14="http://schemas.microsoft.com/office/powerpoint/2010/main" val="268502312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ChangeArrowheads="1" noTextEdit="1"/>
          </p:cNvSpPr>
          <p:nvPr>
            <p:ph type="sldImg"/>
          </p:nvPr>
        </p:nvSpPr>
        <p:spPr>
          <a:xfrm>
            <a:off x="930275" y="739775"/>
            <a:ext cx="4935538" cy="3702050"/>
          </a:xfrm>
          <a:ln/>
        </p:spPr>
      </p:sp>
      <p:sp>
        <p:nvSpPr>
          <p:cNvPr id="19458" name="Rectangle 3"/>
          <p:cNvSpPr>
            <a:spLocks noGrp="1" noChangeArrowheads="1"/>
          </p:cNvSpPr>
          <p:nvPr>
            <p:ph type="body" idx="1"/>
          </p:nvPr>
        </p:nvSpPr>
        <p:spPr>
          <a:noFill/>
          <a:ln/>
          <a:extLst>
            <a:ext uri="{FAA26D3D-D897-4be2-8F04-BA451C77F1D7}">
              <ma14:placeholderFlag xmlns=""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fr-FR">
              <a:latin typeface="Times New Roman" charset="0"/>
            </a:endParaRPr>
          </a:p>
        </p:txBody>
      </p:sp>
    </p:spTree>
    <p:extLst>
      <p:ext uri="{BB962C8B-B14F-4D97-AF65-F5344CB8AC3E}">
        <p14:creationId xmlns:p14="http://schemas.microsoft.com/office/powerpoint/2010/main" val="9088683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Rot="1" noChangeAspect="1" noChangeArrowheads="1" noTextEdit="1"/>
          </p:cNvSpPr>
          <p:nvPr>
            <p:ph type="sldImg"/>
          </p:nvPr>
        </p:nvSpPr>
        <p:spPr>
          <a:xfrm>
            <a:off x="930275" y="739775"/>
            <a:ext cx="4935538" cy="3702050"/>
          </a:xfrm>
          <a:ln/>
        </p:spPr>
      </p:sp>
      <p:sp>
        <p:nvSpPr>
          <p:cNvPr id="22530" name="Rectangle 3"/>
          <p:cNvSpPr>
            <a:spLocks noGrp="1" noChangeArrowheads="1"/>
          </p:cNvSpPr>
          <p:nvPr>
            <p:ph type="body" idx="1"/>
          </p:nvPr>
        </p:nvSpPr>
        <p:spPr>
          <a:xfrm>
            <a:off x="680093" y="4688919"/>
            <a:ext cx="5437491" cy="444389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atin typeface="Times New Roman" charset="0"/>
              </a:rPr>
              <a:t>Do a first round of everybody saying his/her name and where he/she comes from, ask for expectations and „fears</a:t>
            </a:r>
            <a:r>
              <a:rPr lang="ja-JP" altLang="de-DE">
                <a:latin typeface="Times New Roman" charset="0"/>
              </a:rPr>
              <a:t>“</a:t>
            </a:r>
            <a:r>
              <a:rPr lang="de-DE" altLang="ja-JP">
                <a:latin typeface="Times New Roman" charset="0"/>
              </a:rPr>
              <a:t> (what do you want to happen in the next 8 horus and what do you absolutely not want to happen)</a:t>
            </a:r>
            <a:endParaRPr lang="de-DE">
              <a:latin typeface="Times New Roman" charset="0"/>
            </a:endParaRPr>
          </a:p>
        </p:txBody>
      </p:sp>
    </p:spTree>
    <p:extLst>
      <p:ext uri="{BB962C8B-B14F-4D97-AF65-F5344CB8AC3E}">
        <p14:creationId xmlns:p14="http://schemas.microsoft.com/office/powerpoint/2010/main" val="5218805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xfrm>
            <a:off x="930275" y="739775"/>
            <a:ext cx="4935538" cy="3702050"/>
          </a:xfrm>
          <a:ln/>
        </p:spPr>
      </p:sp>
      <p:sp>
        <p:nvSpPr>
          <p:cNvPr id="28674" name="Rectangle 3"/>
          <p:cNvSpPr>
            <a:spLocks noGrp="1" noChangeArrowheads="1"/>
          </p:cNvSpPr>
          <p:nvPr>
            <p:ph type="body" idx="1"/>
          </p:nvPr>
        </p:nvSpPr>
        <p:spPr>
          <a:xfrm>
            <a:off x="680093" y="4688919"/>
            <a:ext cx="5437491" cy="444389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atin typeface="Times New Roman" charset="0"/>
              </a:rPr>
              <a:t>Resilience is defined as the ability to cope well when one is faced with stressful situations</a:t>
            </a:r>
          </a:p>
        </p:txBody>
      </p:sp>
    </p:spTree>
    <p:extLst>
      <p:ext uri="{BB962C8B-B14F-4D97-AF65-F5344CB8AC3E}">
        <p14:creationId xmlns:p14="http://schemas.microsoft.com/office/powerpoint/2010/main" val="30110184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7"/>
          <p:cNvSpPr txBox="1">
            <a:spLocks noGrp="1" noChangeArrowheads="1"/>
          </p:cNvSpPr>
          <p:nvPr/>
        </p:nvSpPr>
        <p:spPr bwMode="auto">
          <a:xfrm>
            <a:off x="3850069" y="9377837"/>
            <a:ext cx="2945984" cy="49323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25" tIns="45563" rIns="91125" bIns="45563" anchor="b"/>
          <a:lstStyle>
            <a:lvl1pPr defTabSz="901700" eaLnBrk="0" hangingPunct="0">
              <a:defRPr sz="2600">
                <a:solidFill>
                  <a:schemeClr val="tx1"/>
                </a:solidFill>
                <a:latin typeface="Arial Unicode MS" charset="0"/>
                <a:ea typeface="ＭＳ Ｐゴシック" charset="0"/>
                <a:cs typeface="ＭＳ Ｐゴシック" charset="0"/>
              </a:defRPr>
            </a:lvl1pPr>
            <a:lvl2pPr marL="742950" indent="-285750" defTabSz="901700" eaLnBrk="0" hangingPunct="0">
              <a:defRPr sz="2600">
                <a:solidFill>
                  <a:schemeClr val="tx1"/>
                </a:solidFill>
                <a:latin typeface="Arial Unicode MS" charset="0"/>
                <a:ea typeface="ＭＳ Ｐゴシック" charset="0"/>
              </a:defRPr>
            </a:lvl2pPr>
            <a:lvl3pPr marL="1143000" indent="-228600" defTabSz="901700" eaLnBrk="0" hangingPunct="0">
              <a:defRPr sz="2600">
                <a:solidFill>
                  <a:schemeClr val="tx1"/>
                </a:solidFill>
                <a:latin typeface="Arial Unicode MS" charset="0"/>
                <a:ea typeface="ＭＳ Ｐゴシック" charset="0"/>
              </a:defRPr>
            </a:lvl3pPr>
            <a:lvl4pPr marL="1600200" indent="-228600" defTabSz="901700" eaLnBrk="0" hangingPunct="0">
              <a:defRPr sz="2600">
                <a:solidFill>
                  <a:schemeClr val="tx1"/>
                </a:solidFill>
                <a:latin typeface="Arial Unicode MS" charset="0"/>
                <a:ea typeface="ＭＳ Ｐゴシック" charset="0"/>
              </a:defRPr>
            </a:lvl4pPr>
            <a:lvl5pPr marL="2057400" indent="-228600" defTabSz="901700" eaLnBrk="0" hangingPunct="0">
              <a:defRPr sz="2600">
                <a:solidFill>
                  <a:schemeClr val="tx1"/>
                </a:solidFill>
                <a:latin typeface="Arial Unicode MS" charset="0"/>
                <a:ea typeface="ＭＳ Ｐゴシック" charset="0"/>
              </a:defRPr>
            </a:lvl5pPr>
            <a:lvl6pPr marL="2514600" indent="-228600" defTabSz="901700" eaLnBrk="0" fontAlgn="base" hangingPunct="0">
              <a:spcBef>
                <a:spcPct val="0"/>
              </a:spcBef>
              <a:spcAft>
                <a:spcPct val="0"/>
              </a:spcAft>
              <a:defRPr sz="2600">
                <a:solidFill>
                  <a:schemeClr val="tx1"/>
                </a:solidFill>
                <a:latin typeface="Arial Unicode MS" charset="0"/>
                <a:ea typeface="ＭＳ Ｐゴシック" charset="0"/>
              </a:defRPr>
            </a:lvl6pPr>
            <a:lvl7pPr marL="2971800" indent="-228600" defTabSz="901700" eaLnBrk="0" fontAlgn="base" hangingPunct="0">
              <a:spcBef>
                <a:spcPct val="0"/>
              </a:spcBef>
              <a:spcAft>
                <a:spcPct val="0"/>
              </a:spcAft>
              <a:defRPr sz="2600">
                <a:solidFill>
                  <a:schemeClr val="tx1"/>
                </a:solidFill>
                <a:latin typeface="Arial Unicode MS" charset="0"/>
                <a:ea typeface="ＭＳ Ｐゴシック" charset="0"/>
              </a:defRPr>
            </a:lvl7pPr>
            <a:lvl8pPr marL="3429000" indent="-228600" defTabSz="901700" eaLnBrk="0" fontAlgn="base" hangingPunct="0">
              <a:spcBef>
                <a:spcPct val="0"/>
              </a:spcBef>
              <a:spcAft>
                <a:spcPct val="0"/>
              </a:spcAft>
              <a:defRPr sz="2600">
                <a:solidFill>
                  <a:schemeClr val="tx1"/>
                </a:solidFill>
                <a:latin typeface="Arial Unicode MS" charset="0"/>
                <a:ea typeface="ＭＳ Ｐゴシック" charset="0"/>
              </a:defRPr>
            </a:lvl8pPr>
            <a:lvl9pPr marL="3886200" indent="-228600" defTabSz="901700" eaLnBrk="0" fontAlgn="base" hangingPunct="0">
              <a:spcBef>
                <a:spcPct val="0"/>
              </a:spcBef>
              <a:spcAft>
                <a:spcPct val="0"/>
              </a:spcAft>
              <a:defRPr sz="2600">
                <a:solidFill>
                  <a:schemeClr val="tx1"/>
                </a:solidFill>
                <a:latin typeface="Arial Unicode MS" charset="0"/>
                <a:ea typeface="ＭＳ Ｐゴシック" charset="0"/>
              </a:defRPr>
            </a:lvl9pPr>
          </a:lstStyle>
          <a:p>
            <a:pPr algn="r" eaLnBrk="1" hangingPunct="1"/>
            <a:fld id="{B6117269-4597-754E-A57F-9B2CE3587BF7}" type="slidenum">
              <a:rPr lang="en-GB" sz="1200">
                <a:latin typeface="Arial" charset="0"/>
              </a:rPr>
              <a:pPr algn="r" eaLnBrk="1" hangingPunct="1"/>
              <a:t>8</a:t>
            </a:fld>
            <a:endParaRPr lang="en-GB" sz="1200">
              <a:latin typeface="Arial" charset="0"/>
            </a:endParaRPr>
          </a:p>
        </p:txBody>
      </p:sp>
      <p:sp>
        <p:nvSpPr>
          <p:cNvPr id="32770" name="Rectangle 2"/>
          <p:cNvSpPr>
            <a:spLocks noGrp="1" noRot="1" noChangeAspect="1" noChangeArrowheads="1" noTextEdit="1"/>
          </p:cNvSpPr>
          <p:nvPr>
            <p:ph type="sldImg"/>
          </p:nvPr>
        </p:nvSpPr>
        <p:spPr>
          <a:ln/>
        </p:spPr>
      </p:sp>
      <p:sp>
        <p:nvSpPr>
          <p:cNvPr id="32771" name="Rectangle 3"/>
          <p:cNvSpPr>
            <a:spLocks noGrp="1" noChangeArrowheads="1"/>
          </p:cNvSpPr>
          <p:nvPr>
            <p:ph type="body" idx="1"/>
          </p:nvPr>
        </p:nvSpPr>
        <p:spPr>
          <a:xfrm>
            <a:off x="680093" y="4690509"/>
            <a:ext cx="5437491" cy="444230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125" tIns="45563" rIns="91125" bIns="45563"/>
          <a:lstStyle/>
          <a:p>
            <a:pPr>
              <a:buClr>
                <a:schemeClr val="accent2"/>
              </a:buClr>
            </a:pPr>
            <a:r>
              <a:rPr lang="en-GB" sz="1300">
                <a:latin typeface="Times New Roman" charset="0"/>
              </a:rPr>
              <a:t>BACK TO BASICS: Sphere Handbook (2004 ed. Page 291-293)</a:t>
            </a:r>
          </a:p>
          <a:p>
            <a:pPr>
              <a:buClr>
                <a:schemeClr val="accent2"/>
              </a:buClr>
            </a:pPr>
            <a:r>
              <a:rPr lang="en-GB" sz="1300">
                <a:latin typeface="Times New Roman" charset="0"/>
              </a:rPr>
              <a:t>- If we can do these we are off to a good start! </a:t>
            </a:r>
            <a:endParaRPr lang="de-DE">
              <a:latin typeface="Times New Roman" charset="0"/>
            </a:endParaRPr>
          </a:p>
        </p:txBody>
      </p:sp>
    </p:spTree>
    <p:extLst>
      <p:ext uri="{BB962C8B-B14F-4D97-AF65-F5344CB8AC3E}">
        <p14:creationId xmlns:p14="http://schemas.microsoft.com/office/powerpoint/2010/main" val="41466576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Rot="1" noChangeAspect="1" noChangeArrowheads="1" noTextEdit="1"/>
          </p:cNvSpPr>
          <p:nvPr>
            <p:ph type="sldImg"/>
          </p:nvPr>
        </p:nvSpPr>
        <p:spPr>
          <a:xfrm>
            <a:off x="930275" y="739775"/>
            <a:ext cx="4935538" cy="3702050"/>
          </a:xfrm>
          <a:ln/>
        </p:spPr>
      </p:sp>
      <p:sp>
        <p:nvSpPr>
          <p:cNvPr id="36866" name="Rectangle 3"/>
          <p:cNvSpPr>
            <a:spLocks noGrp="1" noChangeArrowheads="1"/>
          </p:cNvSpPr>
          <p:nvPr>
            <p:ph type="body" idx="1"/>
          </p:nvPr>
        </p:nvSpPr>
        <p:spPr>
          <a:xfrm>
            <a:off x="680093" y="4688919"/>
            <a:ext cx="5437491" cy="444389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atin typeface="Times New Roman" charset="0"/>
              </a:rPr>
              <a:t>Resources may be individual (characterising a certain person), internal (like tha ability to use black humour) or external (like talking to someone who you trust) or social (like group cohesion or group beliefs)</a:t>
            </a:r>
          </a:p>
        </p:txBody>
      </p:sp>
    </p:spTree>
    <p:extLst>
      <p:ext uri="{BB962C8B-B14F-4D97-AF65-F5344CB8AC3E}">
        <p14:creationId xmlns:p14="http://schemas.microsoft.com/office/powerpoint/2010/main" val="3202525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p:cNvSpPr>
            <a:spLocks noGrp="1" noRot="1" noChangeAspect="1" noChangeArrowheads="1" noTextEdit="1"/>
          </p:cNvSpPr>
          <p:nvPr>
            <p:ph type="sldImg"/>
          </p:nvPr>
        </p:nvSpPr>
        <p:spPr>
          <a:xfrm>
            <a:off x="930275" y="739775"/>
            <a:ext cx="4935538" cy="3702050"/>
          </a:xfrm>
          <a:ln/>
        </p:spPr>
      </p:sp>
      <p:sp>
        <p:nvSpPr>
          <p:cNvPr id="38914" name="Rectangle 3"/>
          <p:cNvSpPr>
            <a:spLocks noGrp="1" noChangeArrowheads="1"/>
          </p:cNvSpPr>
          <p:nvPr>
            <p:ph type="body" idx="1"/>
          </p:nvPr>
        </p:nvSpPr>
        <p:spPr>
          <a:xfrm>
            <a:off x="680093" y="4688919"/>
            <a:ext cx="5437491" cy="444389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atin typeface="Times New Roman" charset="0"/>
              </a:rPr>
              <a:t>Give examples for each part of the definition</a:t>
            </a:r>
          </a:p>
          <a:p>
            <a:r>
              <a:rPr lang="de-DE">
                <a:latin typeface="Times New Roman" charset="0"/>
              </a:rPr>
              <a:t>e.g. comfort vs. support: you do not have to find „words of comfort</a:t>
            </a:r>
            <a:r>
              <a:rPr lang="ja-JP" altLang="de-DE">
                <a:latin typeface="Times New Roman" charset="0"/>
              </a:rPr>
              <a:t>“</a:t>
            </a:r>
            <a:r>
              <a:rPr lang="de-DE" altLang="ja-JP">
                <a:latin typeface="Times New Roman" charset="0"/>
              </a:rPr>
              <a:t>, you do  not use body contact but you listen to what people say and try to act according to their needs (mother who has lost her child and who wants to see  his/her dead body in order to say good bye)</a:t>
            </a:r>
          </a:p>
          <a:p>
            <a:r>
              <a:rPr lang="de-DE">
                <a:latin typeface="Times New Roman" charset="0"/>
              </a:rPr>
              <a:t>e.g. focus on single person versus group focus: yu have to give people the frame in which they can regain control (old lady whose husband has died, ask her who she wants to come and stay with her during the next few hours)</a:t>
            </a:r>
          </a:p>
          <a:p>
            <a:r>
              <a:rPr lang="de-DE">
                <a:latin typeface="Times New Roman" charset="0"/>
              </a:rPr>
              <a:t>e.g. extreme stress reactions: give space for reactions, do not fear extreme reactions (woman who cries very loud or woman who just continues cooking lunch after her husband dies and seems to be completely unaware of his death)</a:t>
            </a:r>
          </a:p>
        </p:txBody>
      </p:sp>
    </p:spTree>
    <p:extLst>
      <p:ext uri="{BB962C8B-B14F-4D97-AF65-F5344CB8AC3E}">
        <p14:creationId xmlns:p14="http://schemas.microsoft.com/office/powerpoint/2010/main" val="1021793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2"/>
          <p:cNvSpPr>
            <a:spLocks noGrp="1" noRot="1" noChangeAspect="1" noChangeArrowheads="1" noTextEdit="1"/>
          </p:cNvSpPr>
          <p:nvPr>
            <p:ph type="sldImg"/>
          </p:nvPr>
        </p:nvSpPr>
        <p:spPr>
          <a:xfrm>
            <a:off x="930275" y="739775"/>
            <a:ext cx="4935538" cy="3702050"/>
          </a:xfrm>
          <a:ln/>
        </p:spPr>
      </p:sp>
      <p:sp>
        <p:nvSpPr>
          <p:cNvPr id="41986" name="Rectangle 3"/>
          <p:cNvSpPr>
            <a:spLocks noGrp="1" noChangeArrowheads="1"/>
          </p:cNvSpPr>
          <p:nvPr>
            <p:ph type="body" idx="1"/>
          </p:nvPr>
        </p:nvSpPr>
        <p:spPr>
          <a:xfrm>
            <a:off x="680093" y="4688919"/>
            <a:ext cx="5437491" cy="444389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lvl="1"/>
            <a:r>
              <a:rPr lang="de-DE">
                <a:solidFill>
                  <a:srgbClr val="FF0000"/>
                </a:solidFill>
                <a:latin typeface="Times New Roman" charset="0"/>
              </a:rPr>
              <a:t>Needs may differ from what you expect: e.g. Woman who wants to give her deceased husband her hand</a:t>
            </a:r>
          </a:p>
          <a:p>
            <a:pPr lvl="1"/>
            <a:r>
              <a:rPr lang="de-DE">
                <a:solidFill>
                  <a:srgbClr val="FF0000"/>
                </a:solidFill>
                <a:latin typeface="Times New Roman" charset="0"/>
              </a:rPr>
              <a:t>People need space to express their stress and emotions in their specific way: e.g. Woman who cries and shouts after having been told about her son´s death</a:t>
            </a:r>
          </a:p>
          <a:p>
            <a:pPr lvl="1"/>
            <a:r>
              <a:rPr lang="de-DE">
                <a:solidFill>
                  <a:srgbClr val="FF0000"/>
                </a:solidFill>
                <a:latin typeface="Times New Roman" charset="0"/>
              </a:rPr>
              <a:t>Relatives want her to calm down but the more they try to calm her down the more she cries…</a:t>
            </a:r>
          </a:p>
          <a:p>
            <a:endParaRPr lang="de-DE">
              <a:latin typeface="Times New Roman" charset="0"/>
            </a:endParaRPr>
          </a:p>
        </p:txBody>
      </p:sp>
    </p:spTree>
    <p:extLst>
      <p:ext uri="{BB962C8B-B14F-4D97-AF65-F5344CB8AC3E}">
        <p14:creationId xmlns:p14="http://schemas.microsoft.com/office/powerpoint/2010/main" val="14993211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Rectangle 2"/>
          <p:cNvSpPr>
            <a:spLocks noGrp="1" noRot="1" noChangeAspect="1" noChangeArrowheads="1" noTextEdit="1"/>
          </p:cNvSpPr>
          <p:nvPr>
            <p:ph type="sldImg"/>
          </p:nvPr>
        </p:nvSpPr>
        <p:spPr>
          <a:xfrm>
            <a:off x="930275" y="739775"/>
            <a:ext cx="4935538" cy="3702050"/>
          </a:xfrm>
          <a:ln/>
        </p:spPr>
      </p:sp>
      <p:sp>
        <p:nvSpPr>
          <p:cNvPr id="78850" name="Rectangle 3"/>
          <p:cNvSpPr>
            <a:spLocks noGrp="1" noChangeArrowheads="1"/>
          </p:cNvSpPr>
          <p:nvPr>
            <p:ph type="body" idx="1"/>
          </p:nvPr>
        </p:nvSpPr>
        <p:spPr>
          <a:xfrm>
            <a:off x="680093" y="4688919"/>
            <a:ext cx="5437491" cy="4443891"/>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atin typeface="Times New Roman" charset="0"/>
              </a:rPr>
              <a:t>In all of these situations tha acute needs of people are quite common whereas the reactions may differ widely</a:t>
            </a:r>
          </a:p>
        </p:txBody>
      </p:sp>
    </p:spTree>
    <p:extLst>
      <p:ext uri="{BB962C8B-B14F-4D97-AF65-F5344CB8AC3E}">
        <p14:creationId xmlns:p14="http://schemas.microsoft.com/office/powerpoint/2010/main" val="1001997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Rot="1" noChangeAspect="1" noChangeArrowheads="1" noTextEdit="1"/>
          </p:cNvSpPr>
          <p:nvPr>
            <p:ph type="sldImg"/>
          </p:nvPr>
        </p:nvSpPr>
        <p:spPr>
          <a:ln/>
        </p:spPr>
      </p:sp>
      <p:sp>
        <p:nvSpPr>
          <p:cNvPr id="81922" name="Rectangle 3"/>
          <p:cNvSpPr>
            <a:spLocks noGrp="1" noChangeArrowheads="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r>
              <a:rPr lang="de-DE">
                <a:latin typeface="Times New Roman" charset="0"/>
              </a:rPr>
              <a:t>Tell the truth: you do not have to say everything but what you say must be true</a:t>
            </a:r>
          </a:p>
        </p:txBody>
      </p:sp>
    </p:spTree>
    <p:extLst>
      <p:ext uri="{BB962C8B-B14F-4D97-AF65-F5344CB8AC3E}">
        <p14:creationId xmlns:p14="http://schemas.microsoft.com/office/powerpoint/2010/main" val="105759001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jpeg"/><Relationship Id="rId7" Type="http://schemas.openxmlformats.org/officeDocument/2006/relationships/image" Target="../media/image8.jpeg"/><Relationship Id="rId2" Type="http://schemas.openxmlformats.org/officeDocument/2006/relationships/image" Target="../media/image3.png"/><Relationship Id="rId1" Type="http://schemas.openxmlformats.org/officeDocument/2006/relationships/slideMaster" Target="../slideMasters/slideMaster1.xml"/><Relationship Id="rId6" Type="http://schemas.openxmlformats.org/officeDocument/2006/relationships/image" Target="../media/image7.jpeg"/><Relationship Id="rId5" Type="http://schemas.openxmlformats.org/officeDocument/2006/relationships/image" Target="../media/image6.gif"/><Relationship Id="rId4" Type="http://schemas.openxmlformats.org/officeDocument/2006/relationships/image" Target="../media/image5.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771525" y="1677657"/>
            <a:ext cx="7686675" cy="1786181"/>
          </a:xfrm>
          <a:prstGeom prst="rect">
            <a:avLst/>
          </a:prstGeom>
        </p:spPr>
        <p:txBody>
          <a:bodyPr anchor="b">
            <a:normAutofit/>
          </a:bodyPr>
          <a:lstStyle>
            <a:lvl1pPr algn="ctr">
              <a:defRPr sz="3600" b="1"/>
            </a:lvl1pPr>
          </a:lstStyle>
          <a:p>
            <a:r>
              <a:rPr lang="de-DE" dirty="0" smtClean="0"/>
              <a:t>Titelmasterformat durch Klicken bearbeiten</a:t>
            </a:r>
            <a:endParaRPr lang="en-US" dirty="0"/>
          </a:p>
        </p:txBody>
      </p:sp>
      <p:sp>
        <p:nvSpPr>
          <p:cNvPr id="3" name="Subtitle 2"/>
          <p:cNvSpPr>
            <a:spLocks noGrp="1"/>
          </p:cNvSpPr>
          <p:nvPr>
            <p:ph type="subTitle" idx="1"/>
          </p:nvPr>
        </p:nvSpPr>
        <p:spPr>
          <a:xfrm>
            <a:off x="1143000" y="3644322"/>
            <a:ext cx="6858000" cy="98800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dirty="0" smtClean="0"/>
              <a:t>Formatvorlage des Untertitelmasters durch Klicken bearbeiten</a:t>
            </a:r>
            <a:endParaRPr lang="en-US" dirty="0"/>
          </a:p>
        </p:txBody>
      </p:sp>
      <p:grpSp>
        <p:nvGrpSpPr>
          <p:cNvPr id="4" name="Gruppieren 3"/>
          <p:cNvGrpSpPr/>
          <p:nvPr userDrawn="1"/>
        </p:nvGrpSpPr>
        <p:grpSpPr>
          <a:xfrm>
            <a:off x="3937589" y="5568041"/>
            <a:ext cx="4744141" cy="1281586"/>
            <a:chOff x="2385536" y="5381625"/>
            <a:chExt cx="5277587" cy="1501615"/>
          </a:xfrm>
        </p:grpSpPr>
        <p:grpSp>
          <p:nvGrpSpPr>
            <p:cNvPr id="22" name="Group 12"/>
            <p:cNvGrpSpPr>
              <a:grpSpLocks/>
            </p:cNvGrpSpPr>
            <p:nvPr userDrawn="1"/>
          </p:nvGrpSpPr>
          <p:grpSpPr bwMode="auto">
            <a:xfrm>
              <a:off x="4576286" y="5390992"/>
              <a:ext cx="926822" cy="1371130"/>
              <a:chOff x="1096482" y="1130347"/>
              <a:chExt cx="15000" cy="22198"/>
            </a:xfrm>
          </p:grpSpPr>
          <p:pic>
            <p:nvPicPr>
              <p:cNvPr id="30" name="Picture 13"/>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096482" y="1130347"/>
                <a:ext cx="15000" cy="1248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212120"/>
                    </a:solidFill>
                    <a:miter lim="800000"/>
                    <a:headEnd/>
                    <a:tailEnd/>
                  </a14:hiddenLine>
                </a:ext>
                <a:ext uri="{AF507438-7753-43e0-B8FC-AC1667EBCBE1}">
                  <a14:hiddenEffects xmlns="" xmlns:a14="http://schemas.microsoft.com/office/drawing/2010/main">
                    <a:effectLst>
                      <a:outerShdw dist="35921" dir="2700000" algn="ctr" rotWithShape="0">
                        <a:srgbClr val="F4EFDB"/>
                      </a:outerShdw>
                    </a:effectLst>
                  </a14:hiddenEffects>
                </a:ext>
              </a:extLst>
            </p:spPr>
          </p:pic>
          <p:pic>
            <p:nvPicPr>
              <p:cNvPr id="31" name="Picture 14" descr="Slovenian RC"/>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099118" y="1142829"/>
                <a:ext cx="9811" cy="971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212120"/>
                    </a:solidFill>
                    <a:miter lim="800000"/>
                    <a:headEnd/>
                    <a:tailEnd/>
                  </a14:hiddenLine>
                </a:ext>
                <a:ext uri="{AF507438-7753-43e0-B8FC-AC1667EBCBE1}">
                  <a14:hiddenEffects xmlns="" xmlns:a14="http://schemas.microsoft.com/office/drawing/2010/main">
                    <a:effectLst>
                      <a:outerShdw dist="35921" dir="2700000" algn="ctr" rotWithShape="0">
                        <a:srgbClr val="F4EFDB"/>
                      </a:outerShdw>
                    </a:effectLst>
                  </a14:hiddenEffects>
                </a:ext>
              </a:extLst>
            </p:spPr>
          </p:pic>
        </p:grpSp>
        <p:pic>
          <p:nvPicPr>
            <p:cNvPr id="23" name="Picture 16"/>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740581" y="5901458"/>
              <a:ext cx="1922542" cy="98178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212120"/>
                  </a:solidFill>
                  <a:miter lim="800000"/>
                  <a:headEnd/>
                  <a:tailEnd/>
                </a14:hiddenLine>
              </a:ext>
              <a:ext uri="{AF507438-7753-43e0-B8FC-AC1667EBCBE1}">
                <a14:hiddenEffects xmlns="" xmlns:a14="http://schemas.microsoft.com/office/drawing/2010/main">
                  <a:effectLst>
                    <a:outerShdw dist="35921" dir="2700000" algn="ctr" rotWithShape="0">
                      <a:srgbClr val="F4EFDB"/>
                    </a:outerShdw>
                  </a:effectLst>
                </a14:hiddenEffects>
              </a:ext>
            </a:extLst>
          </p:spPr>
        </p:pic>
        <p:grpSp>
          <p:nvGrpSpPr>
            <p:cNvPr id="25" name="Group 18"/>
            <p:cNvGrpSpPr>
              <a:grpSpLocks/>
            </p:cNvGrpSpPr>
            <p:nvPr userDrawn="1"/>
          </p:nvGrpSpPr>
          <p:grpSpPr bwMode="auto">
            <a:xfrm>
              <a:off x="2385536" y="5381625"/>
              <a:ext cx="2116151" cy="1383667"/>
              <a:chOff x="1079738" y="1137643"/>
              <a:chExt cx="21161" cy="13840"/>
            </a:xfrm>
          </p:grpSpPr>
          <p:pic>
            <p:nvPicPr>
              <p:cNvPr id="27" name="Picture 19" descr="CroRC"/>
              <p:cNvPicPr>
                <a:picLocks noChangeAspect="1" noChangeArrowheads="1"/>
              </p:cNvPicPr>
              <p:nvPr userDrawn="1"/>
            </p:nvPicPr>
            <p:blipFill>
              <a:blip r:embed="rId5">
                <a:extLst>
                  <a:ext uri="{28A0092B-C50C-407E-A947-70E740481C1C}">
                    <a14:useLocalDpi xmlns:a14="http://schemas.microsoft.com/office/drawing/2010/main" val="0"/>
                  </a:ext>
                </a:extLst>
              </a:blip>
              <a:srcRect l="11472" r="33920"/>
              <a:stretch>
                <a:fillRect/>
              </a:stretch>
            </p:blipFill>
            <p:spPr bwMode="auto">
              <a:xfrm>
                <a:off x="1079921" y="1137643"/>
                <a:ext cx="20440" cy="5482"/>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212120"/>
                    </a:solidFill>
                    <a:miter lim="800000"/>
                    <a:headEnd/>
                    <a:tailEnd/>
                  </a14:hiddenLine>
                </a:ext>
                <a:ext uri="{AF507438-7753-43e0-B8FC-AC1667EBCBE1}">
                  <a14:hiddenEffects xmlns="" xmlns:a14="http://schemas.microsoft.com/office/drawing/2010/main">
                    <a:effectLst>
                      <a:outerShdw dist="35921" dir="2700000" algn="ctr" rotWithShape="0">
                        <a:srgbClr val="F4EFDB"/>
                      </a:outerShdw>
                    </a:effectLst>
                  </a14:hiddenEffects>
                </a:ext>
              </a:extLst>
            </p:spPr>
          </p:pic>
          <p:pic>
            <p:nvPicPr>
              <p:cNvPr id="28" name="Picture 20" descr="MacRC"/>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079738" y="1142163"/>
                <a:ext cx="21161" cy="4548"/>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212120"/>
                    </a:solidFill>
                    <a:miter lim="800000"/>
                    <a:headEnd/>
                    <a:tailEnd/>
                  </a14:hiddenLine>
                </a:ext>
                <a:ext uri="{AF507438-7753-43e0-B8FC-AC1667EBCBE1}">
                  <a14:hiddenEffects xmlns="" xmlns:a14="http://schemas.microsoft.com/office/drawing/2010/main">
                    <a:effectLst>
                      <a:outerShdw dist="35921" dir="2700000" algn="ctr" rotWithShape="0">
                        <a:srgbClr val="F4EFDB"/>
                      </a:outerShdw>
                    </a:effectLst>
                  </a14:hiddenEffects>
                </a:ext>
              </a:extLst>
            </p:spPr>
          </p:pic>
          <p:pic>
            <p:nvPicPr>
              <p:cNvPr id="29" name="Picture 21" descr="RCS"/>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080004" y="1146297"/>
                <a:ext cx="14836" cy="5186"/>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25400">
                    <a:solidFill>
                      <a:srgbClr val="212120"/>
                    </a:solidFill>
                    <a:miter lim="800000"/>
                    <a:headEnd/>
                    <a:tailEnd/>
                  </a14:hiddenLine>
                </a:ext>
                <a:ext uri="{AF507438-7753-43e0-B8FC-AC1667EBCBE1}">
                  <a14:hiddenEffects xmlns="" xmlns:a14="http://schemas.microsoft.com/office/drawing/2010/main">
                    <a:effectLst>
                      <a:outerShdw dist="35921" dir="2700000" algn="ctr" rotWithShape="0">
                        <a:srgbClr val="F4EFDB"/>
                      </a:outerShdw>
                    </a:effectLst>
                  </a14:hiddenEffects>
                </a:ext>
              </a:extLst>
            </p:spPr>
          </p:pic>
        </p:grpSp>
      </p:grpSp>
      <p:sp>
        <p:nvSpPr>
          <p:cNvPr id="33" name="Rechteck 32"/>
          <p:cNvSpPr/>
          <p:nvPr userDrawn="1"/>
        </p:nvSpPr>
        <p:spPr>
          <a:xfrm>
            <a:off x="324000" y="3522640"/>
            <a:ext cx="8496000" cy="36000"/>
          </a:xfrm>
          <a:prstGeom prst="rect">
            <a:avLst/>
          </a:prstGeom>
          <a:solidFill>
            <a:srgbClr val="ED323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AT"/>
          </a:p>
        </p:txBody>
      </p:sp>
      <p:pic>
        <p:nvPicPr>
          <p:cNvPr id="15" name="Grafik 14"/>
          <p:cNvPicPr/>
          <p:nvPr userDrawn="1"/>
        </p:nvPicPr>
        <p:blipFill>
          <a:blip r:embed="rId8" cstate="print">
            <a:extLst>
              <a:ext uri="{28A0092B-C50C-407E-A947-70E740481C1C}">
                <a14:useLocalDpi xmlns:a14="http://schemas.microsoft.com/office/drawing/2010/main" val="0"/>
              </a:ext>
            </a:extLst>
          </a:blip>
          <a:stretch>
            <a:fillRect/>
          </a:stretch>
        </p:blipFill>
        <p:spPr>
          <a:xfrm>
            <a:off x="7095314" y="5576035"/>
            <a:ext cx="1441496" cy="568618"/>
          </a:xfrm>
          <a:prstGeom prst="rect">
            <a:avLst/>
          </a:prstGeom>
        </p:spPr>
      </p:pic>
    </p:spTree>
    <p:extLst>
      <p:ext uri="{BB962C8B-B14F-4D97-AF65-F5344CB8AC3E}">
        <p14:creationId xmlns:p14="http://schemas.microsoft.com/office/powerpoint/2010/main" val="27322938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533400" y="762000"/>
            <a:ext cx="8001000" cy="1262063"/>
          </a:xfrm>
          <a:prstGeom prst="rect">
            <a:avLst/>
          </a:prstGeom>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71"/>
          <p:cNvSpPr>
            <a:spLocks noGrp="1" noChangeArrowheads="1"/>
          </p:cNvSpPr>
          <p:nvPr>
            <p:ph type="sldNum" sz="quarter" idx="10"/>
          </p:nvPr>
        </p:nvSpPr>
        <p:spPr>
          <a:ln/>
        </p:spPr>
        <p:txBody>
          <a:bodyPr/>
          <a:lstStyle>
            <a:lvl1pPr>
              <a:defRPr/>
            </a:lvl1pPr>
          </a:lstStyle>
          <a:p>
            <a:pPr>
              <a:defRPr/>
            </a:pPr>
            <a:fld id="{627158A2-BDE2-B342-AAED-460D629F86DE}" type="slidenum">
              <a:rPr lang="de-AT"/>
              <a:pPr>
                <a:defRPr/>
              </a:pPr>
              <a:t>‹Nr.›</a:t>
            </a:fld>
            <a:endParaRPr lang="de-AT"/>
          </a:p>
        </p:txBody>
      </p:sp>
      <p:sp>
        <p:nvSpPr>
          <p:cNvPr id="5" name="Rectangle 73"/>
          <p:cNvSpPr>
            <a:spLocks noGrp="1" noChangeArrowheads="1"/>
          </p:cNvSpPr>
          <p:nvPr>
            <p:ph type="ftr" sz="quarter" idx="11"/>
          </p:nvPr>
        </p:nvSpPr>
        <p:spPr>
          <a:ln/>
        </p:spPr>
        <p:txBody>
          <a:bodyPr/>
          <a:lstStyle>
            <a:lvl1pPr>
              <a:defRPr/>
            </a:lvl1pPr>
          </a:lstStyle>
          <a:p>
            <a:pPr>
              <a:defRPr/>
            </a:pPr>
            <a:r>
              <a:rPr lang="de-AT"/>
              <a:t>Krisenintervention</a:t>
            </a:r>
          </a:p>
        </p:txBody>
      </p:sp>
      <p:sp>
        <p:nvSpPr>
          <p:cNvPr id="6" name="Rectangle 74"/>
          <p:cNvSpPr>
            <a:spLocks noGrp="1" noChangeArrowheads="1"/>
          </p:cNvSpPr>
          <p:nvPr>
            <p:ph type="dt" sz="quarter" idx="12"/>
          </p:nvPr>
        </p:nvSpPr>
        <p:spPr>
          <a:ln/>
        </p:spPr>
        <p:txBody>
          <a:bodyPr/>
          <a:lstStyle>
            <a:lvl1pPr>
              <a:defRPr/>
            </a:lvl1pPr>
          </a:lstStyle>
          <a:p>
            <a:pPr>
              <a:defRPr/>
            </a:pPr>
            <a:r>
              <a:rPr lang="de-DE"/>
              <a:t>2007</a:t>
            </a:r>
            <a:endParaRPr lang="de-AT" sz="2800"/>
          </a:p>
        </p:txBody>
      </p:sp>
    </p:spTree>
    <p:extLst>
      <p:ext uri="{BB962C8B-B14F-4D97-AF65-F5344CB8AC3E}">
        <p14:creationId xmlns:p14="http://schemas.microsoft.com/office/powerpoint/2010/main" val="192266910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Inhalt">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057399"/>
            <a:ext cx="7886700" cy="4119563"/>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10"/>
          </p:nvPr>
        </p:nvSpPr>
        <p:spPr/>
        <p:txBody>
          <a:bodyPr/>
          <a:lstStyle/>
          <a:p>
            <a:fld id="{1844C0CB-7924-493B-A89A-E6841862BF1A}" type="datetimeFigureOut">
              <a:rPr lang="de-AT" smtClean="0"/>
              <a:t>10.10.2018</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8AA15673-34D6-4462-ACCD-1E85D63D4BD9}" type="slidenum">
              <a:rPr lang="de-AT" smtClean="0"/>
              <a:t>‹Nr.›</a:t>
            </a:fld>
            <a:endParaRPr lang="de-AT"/>
          </a:p>
        </p:txBody>
      </p:sp>
    </p:spTree>
    <p:extLst>
      <p:ext uri="{BB962C8B-B14F-4D97-AF65-F5344CB8AC3E}">
        <p14:creationId xmlns:p14="http://schemas.microsoft.com/office/powerpoint/2010/main" val="26006035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a:prstGeom prst="rect">
            <a:avLst/>
          </a:prstGeom>
        </p:spPr>
        <p:txBody>
          <a:bodyPr anchor="b"/>
          <a:lstStyle>
            <a:lvl1pPr>
              <a:defRPr sz="6000"/>
            </a:lvl1pPr>
          </a:lstStyle>
          <a:p>
            <a:r>
              <a:rPr lang="de-DE" smtClean="0"/>
              <a:t>Titelmasterformat durch Klicken bearbeiten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dirty="0" smtClean="0"/>
              <a:t>Textmasterformat bearbeiten</a:t>
            </a:r>
          </a:p>
        </p:txBody>
      </p:sp>
      <p:sp>
        <p:nvSpPr>
          <p:cNvPr id="4" name="Date Placeholder 3"/>
          <p:cNvSpPr>
            <a:spLocks noGrp="1"/>
          </p:cNvSpPr>
          <p:nvPr>
            <p:ph type="dt" sz="half" idx="10"/>
          </p:nvPr>
        </p:nvSpPr>
        <p:spPr/>
        <p:txBody>
          <a:bodyPr/>
          <a:lstStyle/>
          <a:p>
            <a:fld id="{1844C0CB-7924-493B-A89A-E6841862BF1A}" type="datetimeFigureOut">
              <a:rPr lang="de-AT" smtClean="0"/>
              <a:t>10.10.2018</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8AA15673-34D6-4462-ACCD-1E85D63D4BD9}" type="slidenum">
              <a:rPr lang="de-AT" smtClean="0"/>
              <a:t>‹Nr.›</a:t>
            </a:fld>
            <a:endParaRPr lang="de-AT"/>
          </a:p>
        </p:txBody>
      </p:sp>
    </p:spTree>
    <p:extLst>
      <p:ext uri="{BB962C8B-B14F-4D97-AF65-F5344CB8AC3E}">
        <p14:creationId xmlns:p14="http://schemas.microsoft.com/office/powerpoint/2010/main" val="7069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765641" y="4716692"/>
            <a:ext cx="5313810" cy="1121892"/>
          </a:xfrm>
          <a:prstGeom prst="rect">
            <a:avLst/>
          </a:prstGeom>
        </p:spPr>
        <p:txBody>
          <a:bodyPr/>
          <a:lstStyle/>
          <a:p>
            <a:r>
              <a:rPr lang="de-DE" smtClean="0"/>
              <a:t>Titelmasterformat durch Klicken bearbeiten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Date Placeholder 4"/>
          <p:cNvSpPr>
            <a:spLocks noGrp="1"/>
          </p:cNvSpPr>
          <p:nvPr>
            <p:ph type="dt" sz="half" idx="10"/>
          </p:nvPr>
        </p:nvSpPr>
        <p:spPr/>
        <p:txBody>
          <a:bodyPr/>
          <a:lstStyle/>
          <a:p>
            <a:fld id="{1844C0CB-7924-493B-A89A-E6841862BF1A}" type="datetimeFigureOut">
              <a:rPr lang="de-AT" smtClean="0"/>
              <a:t>10.10.2018</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8AA15673-34D6-4462-ACCD-1E85D63D4BD9}" type="slidenum">
              <a:rPr lang="de-AT" smtClean="0"/>
              <a:t>‹Nr.›</a:t>
            </a:fld>
            <a:endParaRPr lang="de-AT"/>
          </a:p>
        </p:txBody>
      </p:sp>
    </p:spTree>
    <p:extLst>
      <p:ext uri="{BB962C8B-B14F-4D97-AF65-F5344CB8AC3E}">
        <p14:creationId xmlns:p14="http://schemas.microsoft.com/office/powerpoint/2010/main" val="3629417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5485209" cy="1325563"/>
          </a:xfrm>
          <a:prstGeom prst="rect">
            <a:avLst/>
          </a:prstGeom>
        </p:spPr>
        <p:txBody>
          <a:bodyPr/>
          <a:lstStyle/>
          <a:p>
            <a:r>
              <a:rPr lang="de-DE" smtClean="0"/>
              <a:t>Titelmasterformat durch Klicken bearbeiten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Content Placeholder 3"/>
          <p:cNvSpPr>
            <a:spLocks noGrp="1"/>
          </p:cNvSpPr>
          <p:nvPr>
            <p:ph sz="half" idx="2"/>
          </p:nvPr>
        </p:nvSpPr>
        <p:spPr>
          <a:xfrm>
            <a:off x="629842" y="2505075"/>
            <a:ext cx="3868340"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Content Placeholder 5"/>
          <p:cNvSpPr>
            <a:spLocks noGrp="1"/>
          </p:cNvSpPr>
          <p:nvPr>
            <p:ph sz="quarter" idx="4"/>
          </p:nvPr>
        </p:nvSpPr>
        <p:spPr>
          <a:xfrm>
            <a:off x="4629150" y="2505075"/>
            <a:ext cx="3887391" cy="3684588"/>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7" name="Date Placeholder 6"/>
          <p:cNvSpPr>
            <a:spLocks noGrp="1"/>
          </p:cNvSpPr>
          <p:nvPr>
            <p:ph type="dt" sz="half" idx="10"/>
          </p:nvPr>
        </p:nvSpPr>
        <p:spPr/>
        <p:txBody>
          <a:bodyPr/>
          <a:lstStyle/>
          <a:p>
            <a:fld id="{1844C0CB-7924-493B-A89A-E6841862BF1A}" type="datetimeFigureOut">
              <a:rPr lang="de-AT" smtClean="0"/>
              <a:t>10.10.2018</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8AA15673-34D6-4462-ACCD-1E85D63D4BD9}" type="slidenum">
              <a:rPr lang="de-AT" smtClean="0"/>
              <a:t>‹Nr.›</a:t>
            </a:fld>
            <a:endParaRPr lang="de-AT"/>
          </a:p>
        </p:txBody>
      </p:sp>
    </p:spTree>
    <p:extLst>
      <p:ext uri="{BB962C8B-B14F-4D97-AF65-F5344CB8AC3E}">
        <p14:creationId xmlns:p14="http://schemas.microsoft.com/office/powerpoint/2010/main" val="17987017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ur Titel">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844C0CB-7924-493B-A89A-E6841862BF1A}" type="datetimeFigureOut">
              <a:rPr lang="de-AT" smtClean="0"/>
              <a:t>10.10.2018</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8AA15673-34D6-4462-ACCD-1E85D63D4BD9}" type="slidenum">
              <a:rPr lang="de-AT" smtClean="0"/>
              <a:t>‹Nr.›</a:t>
            </a:fld>
            <a:endParaRPr lang="de-AT"/>
          </a:p>
        </p:txBody>
      </p:sp>
    </p:spTree>
    <p:extLst>
      <p:ext uri="{BB962C8B-B14F-4D97-AF65-F5344CB8AC3E}">
        <p14:creationId xmlns:p14="http://schemas.microsoft.com/office/powerpoint/2010/main" val="142754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844C0CB-7924-493B-A89A-E6841862BF1A}" type="datetimeFigureOut">
              <a:rPr lang="de-AT" smtClean="0"/>
              <a:t>10.10.2018</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8AA15673-34D6-4462-ACCD-1E85D63D4BD9}" type="slidenum">
              <a:rPr lang="de-AT" smtClean="0"/>
              <a:t>‹Nr.›</a:t>
            </a:fld>
            <a:endParaRPr lang="de-AT"/>
          </a:p>
        </p:txBody>
      </p:sp>
    </p:spTree>
    <p:extLst>
      <p:ext uri="{BB962C8B-B14F-4D97-AF65-F5344CB8AC3E}">
        <p14:creationId xmlns:p14="http://schemas.microsoft.com/office/powerpoint/2010/main" val="18815245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de-DE" smtClean="0"/>
              <a:t>Titelmasterformat durch Klicken bearbeiten</a:t>
            </a:r>
            <a:endParaRPr lang="en-US" dirty="0"/>
          </a:p>
        </p:txBody>
      </p:sp>
      <p:sp>
        <p:nvSpPr>
          <p:cNvPr id="3" name="Content Placeholder 2"/>
          <p:cNvSpPr>
            <a:spLocks noGrp="1"/>
          </p:cNvSpPr>
          <p:nvPr>
            <p:ph idx="1"/>
          </p:nvPr>
        </p:nvSpPr>
        <p:spPr>
          <a:xfrm>
            <a:off x="3887391" y="1762125"/>
            <a:ext cx="4629150" cy="409892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1844C0CB-7924-493B-A89A-E6841862BF1A}" type="datetimeFigureOut">
              <a:rPr lang="de-AT" smtClean="0"/>
              <a:t>10.10.2018</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8AA15673-34D6-4462-ACCD-1E85D63D4BD9}" type="slidenum">
              <a:rPr lang="de-AT" smtClean="0"/>
              <a:t>‹Nr.›</a:t>
            </a:fld>
            <a:endParaRPr lang="de-AT"/>
          </a:p>
        </p:txBody>
      </p:sp>
    </p:spTree>
    <p:extLst>
      <p:ext uri="{BB962C8B-B14F-4D97-AF65-F5344CB8AC3E}">
        <p14:creationId xmlns:p14="http://schemas.microsoft.com/office/powerpoint/2010/main" val="3961437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de-DE" smtClean="0"/>
              <a:t>Titelmasterformat durch Klicken bearbeiten</a:t>
            </a:r>
            <a:endParaRPr lang="en-US" dirty="0"/>
          </a:p>
        </p:txBody>
      </p:sp>
      <p:sp>
        <p:nvSpPr>
          <p:cNvPr id="3" name="Picture Placeholder 2"/>
          <p:cNvSpPr>
            <a:spLocks noGrp="1" noChangeAspect="1"/>
          </p:cNvSpPr>
          <p:nvPr>
            <p:ph type="pic" idx="1"/>
          </p:nvPr>
        </p:nvSpPr>
        <p:spPr>
          <a:xfrm>
            <a:off x="3887391" y="1647825"/>
            <a:ext cx="4629150" cy="4213226"/>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Textmasterformat bearbeiten</a:t>
            </a:r>
          </a:p>
        </p:txBody>
      </p:sp>
      <p:sp>
        <p:nvSpPr>
          <p:cNvPr id="5" name="Date Placeholder 4"/>
          <p:cNvSpPr>
            <a:spLocks noGrp="1"/>
          </p:cNvSpPr>
          <p:nvPr>
            <p:ph type="dt" sz="half" idx="10"/>
          </p:nvPr>
        </p:nvSpPr>
        <p:spPr/>
        <p:txBody>
          <a:bodyPr/>
          <a:lstStyle/>
          <a:p>
            <a:fld id="{1844C0CB-7924-493B-A89A-E6841862BF1A}" type="datetimeFigureOut">
              <a:rPr lang="de-AT" smtClean="0"/>
              <a:t>10.10.2018</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8AA15673-34D6-4462-ACCD-1E85D63D4BD9}" type="slidenum">
              <a:rPr lang="de-AT" smtClean="0"/>
              <a:t>‹Nr.›</a:t>
            </a:fld>
            <a:endParaRPr lang="de-AT"/>
          </a:p>
        </p:txBody>
      </p:sp>
    </p:spTree>
    <p:extLst>
      <p:ext uri="{BB962C8B-B14F-4D97-AF65-F5344CB8AC3E}">
        <p14:creationId xmlns:p14="http://schemas.microsoft.com/office/powerpoint/2010/main" val="530301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28650" y="2057399"/>
            <a:ext cx="7886700" cy="4119563"/>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44C0CB-7924-493B-A89A-E6841862BF1A}" type="datetimeFigureOut">
              <a:rPr lang="de-AT" smtClean="0"/>
              <a:t>10.10.2018</a:t>
            </a:fld>
            <a:endParaRPr lang="de-AT"/>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AT"/>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A15673-34D6-4462-ACCD-1E85D63D4BD9}" type="slidenum">
              <a:rPr lang="de-AT" smtClean="0"/>
              <a:t>‹Nr.›</a:t>
            </a:fld>
            <a:endParaRPr lang="de-AT"/>
          </a:p>
        </p:txBody>
      </p:sp>
      <p:pic>
        <p:nvPicPr>
          <p:cNvPr id="8" name="Grafik 7"/>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348441" y="199699"/>
            <a:ext cx="2113772" cy="954736"/>
          </a:xfrm>
          <a:prstGeom prst="rect">
            <a:avLst/>
          </a:prstGeom>
        </p:spPr>
      </p:pic>
      <p:pic>
        <p:nvPicPr>
          <p:cNvPr id="9" name="Grafik 8"/>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177143" y="165222"/>
            <a:ext cx="1171298" cy="989213"/>
          </a:xfrm>
          <a:prstGeom prst="rect">
            <a:avLst/>
          </a:prstGeom>
        </p:spPr>
      </p:pic>
    </p:spTree>
    <p:extLst>
      <p:ext uri="{BB962C8B-B14F-4D97-AF65-F5344CB8AC3E}">
        <p14:creationId xmlns:p14="http://schemas.microsoft.com/office/powerpoint/2010/main" val="3784214900"/>
      </p:ext>
    </p:extLst>
  </p:cSld>
  <p:clrMap bg1="lt1" tx1="dk1" bg2="lt2" tx2="dk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ctrTitle"/>
          </p:nvPr>
        </p:nvSpPr>
        <p:spPr>
          <a:xfrm>
            <a:off x="771525" y="1677657"/>
            <a:ext cx="7686675" cy="1786181"/>
          </a:xfrm>
        </p:spPr>
        <p:txBody>
          <a:bodyPr>
            <a:normAutofit/>
          </a:bodyPr>
          <a:lstStyle/>
          <a:p>
            <a:r>
              <a:rPr lang="en-US" dirty="0" smtClean="0"/>
              <a:t>Psychological </a:t>
            </a:r>
            <a:r>
              <a:rPr lang="en-US" dirty="0"/>
              <a:t>First Aid and Psychosocial </a:t>
            </a:r>
            <a:r>
              <a:rPr lang="en-US" dirty="0" smtClean="0"/>
              <a:t>Support</a:t>
            </a:r>
            <a:endParaRPr lang="de-AT" dirty="0"/>
          </a:p>
        </p:txBody>
      </p:sp>
      <p:sp>
        <p:nvSpPr>
          <p:cNvPr id="5" name="Untertitel 3"/>
          <p:cNvSpPr>
            <a:spLocks noGrp="1"/>
          </p:cNvSpPr>
          <p:nvPr>
            <p:ph type="subTitle" idx="1"/>
          </p:nvPr>
        </p:nvSpPr>
        <p:spPr>
          <a:xfrm>
            <a:off x="1143000" y="3644322"/>
            <a:ext cx="6858000" cy="988003"/>
          </a:xfrm>
        </p:spPr>
        <p:txBody>
          <a:bodyPr>
            <a:normAutofit/>
          </a:bodyPr>
          <a:lstStyle/>
          <a:p>
            <a:r>
              <a:rPr lang="en-US" dirty="0" smtClean="0"/>
              <a:t>Basic </a:t>
            </a:r>
            <a:r>
              <a:rPr lang="en-US" dirty="0"/>
              <a:t>Introduction Module for staff and volunteers</a:t>
            </a:r>
            <a:br>
              <a:rPr lang="en-US" dirty="0"/>
            </a:br>
            <a:r>
              <a:rPr lang="en-US" dirty="0"/>
              <a:t>2 to 4 </a:t>
            </a:r>
            <a:r>
              <a:rPr lang="en-US" dirty="0" err="1"/>
              <a:t>hrs</a:t>
            </a:r>
            <a:endParaRPr lang="de-AT" dirty="0"/>
          </a:p>
        </p:txBody>
      </p:sp>
    </p:spTree>
    <p:extLst>
      <p:ext uri="{BB962C8B-B14F-4D97-AF65-F5344CB8AC3E}">
        <p14:creationId xmlns:p14="http://schemas.microsoft.com/office/powerpoint/2010/main" val="14689489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smtClean="0">
                <a:solidFill>
                  <a:srgbClr val="C00000"/>
                </a:solidFill>
              </a:rPr>
              <a:t>Case </a:t>
            </a:r>
            <a:r>
              <a:rPr lang="de-AT" sz="3200" b="1" dirty="0" err="1" smtClean="0">
                <a:solidFill>
                  <a:srgbClr val="C00000"/>
                </a:solidFill>
              </a:rPr>
              <a:t>example</a:t>
            </a:r>
            <a:endParaRPr lang="de-DE" sz="2400" dirty="0" smtClean="0"/>
          </a:p>
          <a:p>
            <a:pPr>
              <a:buFont typeface="Wingdings" charset="0"/>
              <a:buNone/>
            </a:pPr>
            <a:r>
              <a:rPr lang="de-DE" sz="2400" dirty="0" err="1" smtClean="0"/>
              <a:t>Shelters</a:t>
            </a:r>
            <a:r>
              <a:rPr lang="de-DE" sz="2400" dirty="0" smtClean="0"/>
              <a:t> </a:t>
            </a:r>
            <a:r>
              <a:rPr lang="de-DE" sz="2400" dirty="0" err="1"/>
              <a:t>for</a:t>
            </a:r>
            <a:r>
              <a:rPr lang="de-DE" sz="2400" dirty="0"/>
              <a:t> 15000 </a:t>
            </a:r>
            <a:r>
              <a:rPr lang="de-DE" sz="2400" dirty="0" err="1"/>
              <a:t>people</a:t>
            </a:r>
            <a:r>
              <a:rPr lang="de-DE" sz="2400" dirty="0"/>
              <a:t> </a:t>
            </a:r>
            <a:r>
              <a:rPr lang="de-DE" sz="2400" dirty="0" err="1"/>
              <a:t>are</a:t>
            </a:r>
            <a:r>
              <a:rPr lang="de-DE" sz="2400" dirty="0"/>
              <a:t> </a:t>
            </a:r>
            <a:r>
              <a:rPr lang="de-DE" sz="2400" dirty="0" err="1"/>
              <a:t>established</a:t>
            </a:r>
            <a:endParaRPr lang="de-DE" sz="2400" dirty="0"/>
          </a:p>
          <a:p>
            <a:r>
              <a:rPr lang="de-DE" sz="2400" dirty="0"/>
              <a:t>The PS </a:t>
            </a:r>
            <a:r>
              <a:rPr lang="de-DE" sz="2400" dirty="0" err="1"/>
              <a:t>teams</a:t>
            </a:r>
            <a:r>
              <a:rPr lang="de-DE" sz="2400" dirty="0"/>
              <a:t> </a:t>
            </a:r>
            <a:r>
              <a:rPr lang="de-DE" sz="2400" dirty="0" err="1"/>
              <a:t>suggest</a:t>
            </a:r>
            <a:r>
              <a:rPr lang="de-DE" sz="2400" dirty="0"/>
              <a:t> </a:t>
            </a:r>
            <a:r>
              <a:rPr lang="de-DE" sz="2400" dirty="0" err="1"/>
              <a:t>to</a:t>
            </a:r>
            <a:r>
              <a:rPr lang="de-DE" sz="2400" dirty="0"/>
              <a:t> </a:t>
            </a:r>
            <a:r>
              <a:rPr lang="de-DE" sz="2400" dirty="0" err="1"/>
              <a:t>vote</a:t>
            </a:r>
            <a:r>
              <a:rPr lang="de-DE" sz="2400" dirty="0"/>
              <a:t> </a:t>
            </a:r>
            <a:r>
              <a:rPr lang="de-DE" sz="2400" dirty="0" err="1"/>
              <a:t>for</a:t>
            </a:r>
            <a:r>
              <a:rPr lang="de-DE" sz="2400" dirty="0"/>
              <a:t> a </a:t>
            </a:r>
            <a:r>
              <a:rPr lang="de-DE" sz="2400" dirty="0" err="1"/>
              <a:t>major</a:t>
            </a:r>
            <a:r>
              <a:rPr lang="de-DE" sz="2400" dirty="0"/>
              <a:t> in </a:t>
            </a:r>
            <a:r>
              <a:rPr lang="de-DE" sz="2400" dirty="0" err="1"/>
              <a:t>each</a:t>
            </a:r>
            <a:r>
              <a:rPr lang="de-DE" sz="2400" dirty="0"/>
              <a:t> </a:t>
            </a:r>
            <a:r>
              <a:rPr lang="de-DE" sz="2400" dirty="0" err="1"/>
              <a:t>shelter</a:t>
            </a:r>
            <a:r>
              <a:rPr lang="de-DE" sz="2400" dirty="0"/>
              <a:t>, </a:t>
            </a:r>
            <a:r>
              <a:rPr lang="de-DE" sz="2400" dirty="0" err="1"/>
              <a:t>to</a:t>
            </a:r>
            <a:r>
              <a:rPr lang="de-DE" sz="2400" dirty="0"/>
              <a:t> </a:t>
            </a:r>
            <a:r>
              <a:rPr lang="de-DE" sz="2400" dirty="0" err="1"/>
              <a:t>establish</a:t>
            </a:r>
            <a:r>
              <a:rPr lang="de-DE" sz="2400" dirty="0"/>
              <a:t> </a:t>
            </a:r>
            <a:r>
              <a:rPr lang="de-DE" sz="2400" dirty="0" err="1"/>
              <a:t>places</a:t>
            </a:r>
            <a:r>
              <a:rPr lang="de-DE" sz="2400" dirty="0"/>
              <a:t> </a:t>
            </a:r>
            <a:r>
              <a:rPr lang="de-DE" sz="2400" dirty="0" err="1"/>
              <a:t>of</a:t>
            </a:r>
            <a:r>
              <a:rPr lang="de-DE" sz="2400" dirty="0"/>
              <a:t> </a:t>
            </a:r>
            <a:r>
              <a:rPr lang="de-DE" sz="2400" dirty="0" err="1"/>
              <a:t>social</a:t>
            </a:r>
            <a:r>
              <a:rPr lang="de-DE" sz="2400" dirty="0"/>
              <a:t> </a:t>
            </a:r>
            <a:r>
              <a:rPr lang="de-DE" sz="2400" dirty="0" err="1"/>
              <a:t>reunion</a:t>
            </a:r>
            <a:r>
              <a:rPr lang="de-DE" sz="2400" dirty="0"/>
              <a:t> in </a:t>
            </a:r>
            <a:r>
              <a:rPr lang="de-DE" sz="2400" dirty="0" err="1"/>
              <a:t>the</a:t>
            </a:r>
            <a:r>
              <a:rPr lang="de-DE" sz="2400" dirty="0"/>
              <a:t> </a:t>
            </a:r>
            <a:r>
              <a:rPr lang="de-DE" sz="2400" dirty="0" err="1"/>
              <a:t>shelters</a:t>
            </a:r>
            <a:r>
              <a:rPr lang="de-DE" sz="2400" dirty="0"/>
              <a:t>, </a:t>
            </a:r>
            <a:r>
              <a:rPr lang="de-DE" sz="2400" dirty="0" err="1"/>
              <a:t>and</a:t>
            </a:r>
            <a:r>
              <a:rPr lang="de-DE" sz="2400" dirty="0"/>
              <a:t> </a:t>
            </a:r>
            <a:r>
              <a:rPr lang="de-DE" sz="2400" dirty="0" err="1"/>
              <a:t>schools</a:t>
            </a:r>
            <a:r>
              <a:rPr lang="de-DE" sz="2400" dirty="0"/>
              <a:t> </a:t>
            </a:r>
            <a:r>
              <a:rPr lang="de-DE" sz="2400" dirty="0" err="1"/>
              <a:t>and</a:t>
            </a:r>
            <a:r>
              <a:rPr lang="de-DE" sz="2400" dirty="0"/>
              <a:t> </a:t>
            </a:r>
            <a:r>
              <a:rPr lang="de-DE" sz="2400" dirty="0" err="1"/>
              <a:t>kindergartens</a:t>
            </a:r>
            <a:r>
              <a:rPr lang="de-DE" sz="2400" dirty="0"/>
              <a:t> </a:t>
            </a:r>
            <a:r>
              <a:rPr lang="de-DE" sz="2400" dirty="0" err="1"/>
              <a:t>for</a:t>
            </a:r>
            <a:r>
              <a:rPr lang="de-DE" sz="2400" dirty="0"/>
              <a:t> </a:t>
            </a:r>
            <a:r>
              <a:rPr lang="de-DE" sz="2400" dirty="0" err="1"/>
              <a:t>children</a:t>
            </a:r>
            <a:r>
              <a:rPr lang="de-DE" sz="2400" dirty="0">
                <a:latin typeface="ORKRegular" charset="0"/>
              </a:rPr>
              <a:t>…</a:t>
            </a:r>
            <a:r>
              <a:rPr lang="de-DE" sz="2400" dirty="0"/>
              <a:t>.</a:t>
            </a:r>
          </a:p>
          <a:p>
            <a:r>
              <a:rPr lang="de-DE" sz="2400" dirty="0" err="1"/>
              <a:t>Funerals</a:t>
            </a:r>
            <a:r>
              <a:rPr lang="de-DE" sz="2400" dirty="0"/>
              <a:t> </a:t>
            </a:r>
            <a:r>
              <a:rPr lang="de-DE" sz="2400" dirty="0" err="1"/>
              <a:t>are</a:t>
            </a:r>
            <a:r>
              <a:rPr lang="de-DE" sz="2400" dirty="0"/>
              <a:t> </a:t>
            </a:r>
            <a:r>
              <a:rPr lang="de-DE" sz="2400" dirty="0" err="1"/>
              <a:t>organised</a:t>
            </a:r>
            <a:r>
              <a:rPr lang="de-DE" sz="2400" dirty="0"/>
              <a:t> in a </a:t>
            </a:r>
            <a:r>
              <a:rPr lang="de-DE" sz="2400" dirty="0" err="1"/>
              <a:t>culturally</a:t>
            </a:r>
            <a:r>
              <a:rPr lang="de-DE" sz="2400" dirty="0"/>
              <a:t> </a:t>
            </a:r>
            <a:r>
              <a:rPr lang="de-DE" sz="2400" dirty="0" err="1"/>
              <a:t>appropriate</a:t>
            </a:r>
            <a:r>
              <a:rPr lang="de-DE" sz="2400" dirty="0"/>
              <a:t> </a:t>
            </a:r>
            <a:r>
              <a:rPr lang="de-DE" sz="2400" dirty="0" err="1"/>
              <a:t>manner</a:t>
            </a:r>
            <a:endParaRPr lang="de-DE" sz="2400" dirty="0"/>
          </a:p>
          <a:p>
            <a:r>
              <a:rPr lang="de-DE" sz="2400" dirty="0"/>
              <a:t>Regular </a:t>
            </a:r>
            <a:r>
              <a:rPr lang="de-DE" sz="2400" dirty="0" err="1"/>
              <a:t>information</a:t>
            </a:r>
            <a:r>
              <a:rPr lang="de-DE" sz="2400" dirty="0"/>
              <a:t> </a:t>
            </a:r>
            <a:r>
              <a:rPr lang="de-DE" sz="2400" dirty="0" err="1"/>
              <a:t>is</a:t>
            </a:r>
            <a:r>
              <a:rPr lang="de-DE" sz="2400" dirty="0"/>
              <a:t> </a:t>
            </a:r>
            <a:r>
              <a:rPr lang="de-DE" sz="2400" dirty="0" err="1"/>
              <a:t>given</a:t>
            </a:r>
            <a:r>
              <a:rPr lang="de-DE" sz="2400" dirty="0"/>
              <a:t> </a:t>
            </a:r>
            <a:r>
              <a:rPr lang="de-DE" sz="2400" dirty="0" err="1"/>
              <a:t>to</a:t>
            </a:r>
            <a:r>
              <a:rPr lang="de-DE" sz="2400" dirty="0"/>
              <a:t> </a:t>
            </a:r>
            <a:r>
              <a:rPr lang="de-DE" sz="2400" dirty="0" err="1"/>
              <a:t>the</a:t>
            </a:r>
            <a:r>
              <a:rPr lang="de-DE" sz="2400" dirty="0"/>
              <a:t> </a:t>
            </a:r>
            <a:r>
              <a:rPr lang="de-DE" sz="2400" dirty="0" err="1"/>
              <a:t>inhabitants</a:t>
            </a:r>
            <a:r>
              <a:rPr lang="de-DE" sz="2400" dirty="0"/>
              <a:t> </a:t>
            </a:r>
            <a:r>
              <a:rPr lang="de-DE" sz="2400" dirty="0" err="1"/>
              <a:t>of</a:t>
            </a:r>
            <a:r>
              <a:rPr lang="de-DE" sz="2400" dirty="0"/>
              <a:t> </a:t>
            </a:r>
            <a:r>
              <a:rPr lang="de-DE" sz="2400" dirty="0" err="1"/>
              <a:t>the</a:t>
            </a:r>
            <a:r>
              <a:rPr lang="de-DE" sz="2400" dirty="0"/>
              <a:t> </a:t>
            </a:r>
            <a:r>
              <a:rPr lang="de-DE" sz="2400" dirty="0" err="1"/>
              <a:t>shelter</a:t>
            </a:r>
            <a:r>
              <a:rPr lang="de-DE" sz="2400" dirty="0"/>
              <a:t> on </a:t>
            </a:r>
            <a:r>
              <a:rPr lang="de-DE" sz="2400" dirty="0" err="1"/>
              <a:t>the</a:t>
            </a:r>
            <a:r>
              <a:rPr lang="de-DE" sz="2400" dirty="0"/>
              <a:t> </a:t>
            </a:r>
            <a:r>
              <a:rPr lang="de-DE" sz="2400" dirty="0" err="1"/>
              <a:t>danger</a:t>
            </a:r>
            <a:r>
              <a:rPr lang="de-DE" sz="2400" dirty="0"/>
              <a:t> </a:t>
            </a:r>
            <a:r>
              <a:rPr lang="de-DE" sz="2400" dirty="0" err="1"/>
              <a:t>of</a:t>
            </a:r>
            <a:r>
              <a:rPr lang="de-DE" sz="2400" dirty="0"/>
              <a:t> </a:t>
            </a:r>
            <a:r>
              <a:rPr lang="de-DE" sz="2400" dirty="0" err="1"/>
              <a:t>further</a:t>
            </a:r>
            <a:r>
              <a:rPr lang="de-DE" sz="2400" dirty="0"/>
              <a:t> </a:t>
            </a:r>
            <a:r>
              <a:rPr lang="de-DE" sz="2400" dirty="0" err="1"/>
              <a:t>earthquakes</a:t>
            </a:r>
            <a:r>
              <a:rPr lang="de-DE" sz="2400" dirty="0"/>
              <a:t>, </a:t>
            </a:r>
            <a:r>
              <a:rPr lang="de-DE" sz="2400" dirty="0" err="1"/>
              <a:t>the</a:t>
            </a:r>
            <a:r>
              <a:rPr lang="de-DE" sz="2400" dirty="0"/>
              <a:t> </a:t>
            </a:r>
            <a:r>
              <a:rPr lang="de-DE" sz="2400" dirty="0" err="1"/>
              <a:t>further</a:t>
            </a:r>
            <a:r>
              <a:rPr lang="de-DE" sz="2400" dirty="0"/>
              <a:t> </a:t>
            </a:r>
            <a:r>
              <a:rPr lang="de-DE" sz="2400" dirty="0" err="1"/>
              <a:t>procedures</a:t>
            </a:r>
            <a:r>
              <a:rPr lang="de-DE" sz="2400" dirty="0"/>
              <a:t> </a:t>
            </a:r>
            <a:r>
              <a:rPr lang="de-DE" sz="2400" dirty="0" err="1"/>
              <a:t>of</a:t>
            </a:r>
            <a:r>
              <a:rPr lang="de-DE" sz="2400" dirty="0"/>
              <a:t> </a:t>
            </a:r>
            <a:r>
              <a:rPr lang="de-DE" sz="2400" dirty="0" err="1"/>
              <a:t>recovery</a:t>
            </a:r>
            <a:r>
              <a:rPr lang="de-DE" sz="2400" dirty="0"/>
              <a:t> </a:t>
            </a:r>
            <a:r>
              <a:rPr lang="de-DE" sz="2400" dirty="0" err="1"/>
              <a:t>as</a:t>
            </a:r>
            <a:r>
              <a:rPr lang="de-DE" sz="2400" dirty="0"/>
              <a:t> </a:t>
            </a:r>
            <a:r>
              <a:rPr lang="de-DE" sz="2400" dirty="0" err="1"/>
              <a:t>well</a:t>
            </a:r>
            <a:r>
              <a:rPr lang="de-DE" sz="2400" dirty="0"/>
              <a:t> </a:t>
            </a:r>
            <a:r>
              <a:rPr lang="de-DE" sz="2400" dirty="0" err="1"/>
              <a:t>as</a:t>
            </a:r>
            <a:r>
              <a:rPr lang="de-DE" sz="2400" dirty="0"/>
              <a:t> </a:t>
            </a:r>
            <a:r>
              <a:rPr lang="de-DE" sz="2400" dirty="0" err="1"/>
              <a:t>injurance</a:t>
            </a:r>
            <a:r>
              <a:rPr lang="de-DE" sz="2400" dirty="0"/>
              <a:t> </a:t>
            </a:r>
            <a:r>
              <a:rPr lang="de-DE" sz="2400" dirty="0" err="1"/>
              <a:t>questions</a:t>
            </a:r>
            <a:r>
              <a:rPr lang="de-DE" sz="2400" dirty="0"/>
              <a:t> </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33563148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Psychosocial</a:t>
            </a:r>
            <a:r>
              <a:rPr lang="de-AT" sz="3200" b="1" dirty="0" smtClean="0">
                <a:solidFill>
                  <a:srgbClr val="C00000"/>
                </a:solidFill>
              </a:rPr>
              <a:t> </a:t>
            </a:r>
            <a:r>
              <a:rPr lang="de-AT" sz="3200" b="1" dirty="0">
                <a:solidFill>
                  <a:srgbClr val="C00000"/>
                </a:solidFill>
              </a:rPr>
              <a:t>Support (PSP</a:t>
            </a:r>
            <a:r>
              <a:rPr lang="de-AT" sz="3200" b="1" dirty="0" smtClean="0">
                <a:solidFill>
                  <a:srgbClr val="C00000"/>
                </a:solidFill>
              </a:rPr>
              <a:t>)</a:t>
            </a:r>
            <a:endParaRPr lang="de-AT" sz="3200" b="1" dirty="0" smtClean="0">
              <a:solidFill>
                <a:srgbClr val="C00000"/>
              </a:solidFill>
            </a:endParaRPr>
          </a:p>
          <a:p>
            <a:r>
              <a:rPr lang="en-GB" sz="2400" dirty="0"/>
              <a:t>Psychosocial Support </a:t>
            </a:r>
            <a:r>
              <a:rPr lang="en-GB" sz="2400" dirty="0" smtClean="0"/>
              <a:t>means</a:t>
            </a:r>
            <a:endParaRPr lang="en-GB" dirty="0" smtClean="0"/>
          </a:p>
          <a:p>
            <a:pPr lvl="1"/>
            <a:r>
              <a:rPr lang="en-GB" sz="2200" dirty="0" smtClean="0"/>
              <a:t>A </a:t>
            </a:r>
            <a:r>
              <a:rPr lang="en-GB" sz="2200" dirty="0"/>
              <a:t>community/group- or family-based collaboration with the affected in order to promote the utilisation of their own and their group´ s </a:t>
            </a:r>
            <a:r>
              <a:rPr lang="en-GB" sz="2200" dirty="0" smtClean="0"/>
              <a:t>resources</a:t>
            </a:r>
            <a:endParaRPr lang="en-GB" sz="2200" dirty="0"/>
          </a:p>
          <a:p>
            <a:pPr lvl="1"/>
            <a:r>
              <a:rPr lang="en-GB" sz="2200" dirty="0"/>
              <a:t>It equally means to facilitate processes within the family/group/community in order to enhance their recovery</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2644678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dirty="0" smtClean="0">
                <a:solidFill>
                  <a:srgbClr val="C00000"/>
                </a:solidFill>
              </a:rPr>
              <a:t>In </a:t>
            </a:r>
            <a:r>
              <a:rPr lang="en-US" sz="3200" b="1" dirty="0">
                <a:solidFill>
                  <a:srgbClr val="C00000"/>
                </a:solidFill>
              </a:rPr>
              <a:t>order to reach </a:t>
            </a:r>
            <a:r>
              <a:rPr lang="en-US" sz="3200" b="1" dirty="0" smtClean="0">
                <a:solidFill>
                  <a:srgbClr val="C00000"/>
                </a:solidFill>
              </a:rPr>
              <a:t>collaboration</a:t>
            </a:r>
            <a:endParaRPr lang="de-DE" sz="2400" dirty="0" smtClean="0"/>
          </a:p>
          <a:p>
            <a:r>
              <a:rPr lang="de-DE" sz="2400" dirty="0" err="1" smtClean="0"/>
              <a:t>Give</a:t>
            </a:r>
            <a:r>
              <a:rPr lang="de-DE" sz="2400" dirty="0" smtClean="0"/>
              <a:t> </a:t>
            </a:r>
            <a:r>
              <a:rPr lang="de-DE" sz="2400" dirty="0"/>
              <a:t>not </a:t>
            </a:r>
            <a:r>
              <a:rPr lang="de-DE" sz="2400" dirty="0" err="1"/>
              <a:t>only</a:t>
            </a:r>
            <a:r>
              <a:rPr lang="de-DE" sz="2400" dirty="0"/>
              <a:t> </a:t>
            </a:r>
            <a:r>
              <a:rPr lang="de-DE" sz="2400" dirty="0" err="1"/>
              <a:t>medical</a:t>
            </a:r>
            <a:r>
              <a:rPr lang="de-DE" sz="2400" dirty="0"/>
              <a:t>, but also emotional </a:t>
            </a:r>
            <a:r>
              <a:rPr lang="de-DE" sz="2400" dirty="0" err="1"/>
              <a:t>and</a:t>
            </a:r>
            <a:r>
              <a:rPr lang="de-DE" sz="2400" dirty="0"/>
              <a:t> </a:t>
            </a:r>
            <a:r>
              <a:rPr lang="de-DE" sz="2400" dirty="0" err="1"/>
              <a:t>practical</a:t>
            </a:r>
            <a:r>
              <a:rPr lang="de-DE" sz="2400" dirty="0"/>
              <a:t> </a:t>
            </a:r>
            <a:r>
              <a:rPr lang="de-DE" sz="2400" dirty="0" err="1"/>
              <a:t>support</a:t>
            </a:r>
            <a:r>
              <a:rPr lang="de-DE" sz="2400" dirty="0">
                <a:solidFill>
                  <a:srgbClr val="FF0000"/>
                </a:solidFill>
              </a:rPr>
              <a:t> </a:t>
            </a:r>
          </a:p>
          <a:p>
            <a:r>
              <a:rPr lang="de-DE" sz="2400" dirty="0" err="1"/>
              <a:t>Strenghthen</a:t>
            </a:r>
            <a:r>
              <a:rPr lang="de-DE" sz="2400" dirty="0"/>
              <a:t> individual </a:t>
            </a:r>
            <a:r>
              <a:rPr lang="de-DE" sz="2400" dirty="0" err="1"/>
              <a:t>and</a:t>
            </a:r>
            <a:r>
              <a:rPr lang="de-DE" sz="2400" dirty="0"/>
              <a:t> </a:t>
            </a:r>
            <a:r>
              <a:rPr lang="de-DE" sz="2400" dirty="0" err="1"/>
              <a:t>group</a:t>
            </a:r>
            <a:r>
              <a:rPr lang="de-DE" sz="2400" dirty="0"/>
              <a:t> </a:t>
            </a:r>
            <a:r>
              <a:rPr lang="de-DE" sz="2400" dirty="0" err="1"/>
              <a:t>resources</a:t>
            </a:r>
            <a:r>
              <a:rPr lang="de-DE" sz="2400" dirty="0">
                <a:solidFill>
                  <a:srgbClr val="FF0000"/>
                </a:solidFill>
              </a:rPr>
              <a:t> </a:t>
            </a:r>
          </a:p>
          <a:p>
            <a:r>
              <a:rPr lang="de-DE" sz="2400" dirty="0"/>
              <a:t>Help </a:t>
            </a:r>
            <a:r>
              <a:rPr lang="de-DE" sz="2400" dirty="0" err="1"/>
              <a:t>persons</a:t>
            </a:r>
            <a:r>
              <a:rPr lang="de-DE" sz="2400" dirty="0"/>
              <a:t> </a:t>
            </a:r>
            <a:r>
              <a:rPr lang="de-DE" sz="2400" dirty="0" err="1"/>
              <a:t>cope</a:t>
            </a:r>
            <a:r>
              <a:rPr lang="de-DE" sz="2400" dirty="0"/>
              <a:t> </a:t>
            </a:r>
            <a:r>
              <a:rPr lang="de-DE" sz="2400" dirty="0" err="1"/>
              <a:t>with</a:t>
            </a:r>
            <a:r>
              <a:rPr lang="de-DE" sz="2400" dirty="0"/>
              <a:t> extreme stress </a:t>
            </a:r>
            <a:r>
              <a:rPr lang="de-DE" sz="2400" dirty="0" err="1"/>
              <a:t>reactions</a:t>
            </a:r>
            <a:endParaRPr lang="de-DE" sz="24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3002937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Putting</a:t>
            </a:r>
            <a:r>
              <a:rPr lang="de-AT" sz="3200" b="1" dirty="0" smtClean="0">
                <a:solidFill>
                  <a:srgbClr val="C00000"/>
                </a:solidFill>
              </a:rPr>
              <a:t> </a:t>
            </a:r>
            <a:r>
              <a:rPr lang="de-AT" sz="3200" b="1" dirty="0">
                <a:solidFill>
                  <a:srgbClr val="C00000"/>
                </a:solidFill>
              </a:rPr>
              <a:t>PSS </a:t>
            </a:r>
            <a:r>
              <a:rPr lang="de-AT" sz="3200" b="1" dirty="0" err="1">
                <a:solidFill>
                  <a:srgbClr val="C00000"/>
                </a:solidFill>
              </a:rPr>
              <a:t>into</a:t>
            </a:r>
            <a:r>
              <a:rPr lang="de-AT" sz="3200" b="1" dirty="0">
                <a:solidFill>
                  <a:srgbClr val="C00000"/>
                </a:solidFill>
              </a:rPr>
              <a:t> </a:t>
            </a:r>
            <a:r>
              <a:rPr lang="de-AT" sz="3200" b="1" dirty="0" err="1" smtClean="0">
                <a:solidFill>
                  <a:srgbClr val="C00000"/>
                </a:solidFill>
              </a:rPr>
              <a:t>practice</a:t>
            </a:r>
            <a:endParaRPr lang="de-AT" sz="3200" b="1" dirty="0" smtClean="0">
              <a:solidFill>
                <a:srgbClr val="C00000"/>
              </a:solidFill>
            </a:endParaRPr>
          </a:p>
          <a:p>
            <a:r>
              <a:rPr lang="de-DE" sz="2400" dirty="0" err="1"/>
              <a:t>Putting</a:t>
            </a:r>
            <a:r>
              <a:rPr lang="de-DE" sz="2400" dirty="0"/>
              <a:t> </a:t>
            </a:r>
            <a:r>
              <a:rPr lang="de-DE" sz="2400" dirty="0" err="1"/>
              <a:t>this</a:t>
            </a:r>
            <a:r>
              <a:rPr lang="de-DE" sz="2400" dirty="0"/>
              <a:t> </a:t>
            </a:r>
            <a:r>
              <a:rPr lang="de-DE" sz="2400" dirty="0" err="1"/>
              <a:t>into</a:t>
            </a:r>
            <a:r>
              <a:rPr lang="de-DE" sz="2400" dirty="0"/>
              <a:t> </a:t>
            </a:r>
            <a:r>
              <a:rPr lang="de-DE" sz="2400" dirty="0" err="1"/>
              <a:t>practice</a:t>
            </a:r>
            <a:r>
              <a:rPr lang="de-DE" sz="2400" dirty="0"/>
              <a:t> </a:t>
            </a:r>
            <a:r>
              <a:rPr lang="de-DE" sz="2400" dirty="0" err="1" smtClean="0"/>
              <a:t>means</a:t>
            </a:r>
            <a:endParaRPr lang="de-DE" sz="2400" dirty="0"/>
          </a:p>
          <a:p>
            <a:pPr lvl="1"/>
            <a:r>
              <a:rPr lang="de-DE" sz="2200" dirty="0" err="1"/>
              <a:t>Recognizing</a:t>
            </a:r>
            <a:r>
              <a:rPr lang="de-DE" sz="2200" dirty="0"/>
              <a:t> not </a:t>
            </a:r>
            <a:r>
              <a:rPr lang="de-DE" sz="2200" dirty="0" err="1"/>
              <a:t>only</a:t>
            </a:r>
            <a:r>
              <a:rPr lang="de-DE" sz="2200" dirty="0"/>
              <a:t> </a:t>
            </a:r>
            <a:r>
              <a:rPr lang="de-DE" sz="2200" dirty="0" err="1"/>
              <a:t>people´s</a:t>
            </a:r>
            <a:r>
              <a:rPr lang="de-DE" sz="2200" dirty="0"/>
              <a:t> </a:t>
            </a:r>
            <a:r>
              <a:rPr lang="de-DE" sz="2200" dirty="0" err="1"/>
              <a:t>medical</a:t>
            </a:r>
            <a:r>
              <a:rPr lang="de-DE" sz="2200" dirty="0"/>
              <a:t>, but also </a:t>
            </a:r>
            <a:r>
              <a:rPr lang="de-DE" sz="2200" dirty="0" err="1"/>
              <a:t>their</a:t>
            </a:r>
            <a:r>
              <a:rPr lang="de-DE" sz="2200" dirty="0"/>
              <a:t> </a:t>
            </a:r>
            <a:r>
              <a:rPr lang="de-DE" sz="2200" dirty="0" err="1"/>
              <a:t>psychosocial</a:t>
            </a:r>
            <a:r>
              <a:rPr lang="de-DE" sz="2200" dirty="0"/>
              <a:t> </a:t>
            </a:r>
            <a:r>
              <a:rPr lang="de-DE" sz="2200" dirty="0" err="1" smtClean="0"/>
              <a:t>needs</a:t>
            </a:r>
            <a:endParaRPr lang="de-DE" sz="2200" dirty="0"/>
          </a:p>
          <a:p>
            <a:pPr lvl="1"/>
            <a:r>
              <a:rPr lang="de-DE" sz="2200" dirty="0" err="1"/>
              <a:t>Creating</a:t>
            </a:r>
            <a:r>
              <a:rPr lang="de-DE" sz="2200" dirty="0"/>
              <a:t> a </a:t>
            </a:r>
            <a:r>
              <a:rPr lang="de-DE" sz="2200" dirty="0" err="1"/>
              <a:t>framework</a:t>
            </a:r>
            <a:r>
              <a:rPr lang="de-DE" sz="2200" dirty="0"/>
              <a:t> </a:t>
            </a:r>
            <a:r>
              <a:rPr lang="de-DE" sz="2200" dirty="0" err="1"/>
              <a:t>for</a:t>
            </a:r>
            <a:r>
              <a:rPr lang="de-DE" sz="2200" dirty="0"/>
              <a:t> </a:t>
            </a:r>
            <a:r>
              <a:rPr lang="de-DE" sz="2200" dirty="0" err="1"/>
              <a:t>coping</a:t>
            </a:r>
            <a:r>
              <a:rPr lang="de-DE" sz="2200" dirty="0"/>
              <a:t> </a:t>
            </a:r>
            <a:r>
              <a:rPr lang="de-DE" sz="2200" dirty="0" err="1"/>
              <a:t>well</a:t>
            </a:r>
            <a:r>
              <a:rPr lang="de-DE" sz="2200" dirty="0"/>
              <a:t> </a:t>
            </a:r>
            <a:r>
              <a:rPr lang="de-DE" sz="2200" dirty="0" err="1"/>
              <a:t>by</a:t>
            </a:r>
            <a:r>
              <a:rPr lang="de-DE" sz="2200" dirty="0"/>
              <a:t> </a:t>
            </a:r>
            <a:r>
              <a:rPr lang="de-DE" sz="2200" dirty="0" err="1"/>
              <a:t>focusing</a:t>
            </a:r>
            <a:r>
              <a:rPr lang="de-DE" sz="2200" dirty="0"/>
              <a:t> on </a:t>
            </a:r>
            <a:r>
              <a:rPr lang="de-DE" sz="2200" dirty="0" err="1"/>
              <a:t>safety</a:t>
            </a:r>
            <a:r>
              <a:rPr lang="de-DE" sz="2200" dirty="0"/>
              <a:t>, </a:t>
            </a:r>
            <a:r>
              <a:rPr lang="de-DE" sz="2200" dirty="0" err="1"/>
              <a:t>connectedness</a:t>
            </a:r>
            <a:r>
              <a:rPr lang="de-DE" sz="2200" dirty="0"/>
              <a:t>, </a:t>
            </a:r>
            <a:r>
              <a:rPr lang="de-DE" sz="2200" dirty="0" err="1"/>
              <a:t>self</a:t>
            </a:r>
            <a:r>
              <a:rPr lang="de-DE" sz="2200" dirty="0"/>
              <a:t> </a:t>
            </a:r>
            <a:r>
              <a:rPr lang="de-DE" sz="2200" dirty="0" err="1"/>
              <a:t>and</a:t>
            </a:r>
            <a:r>
              <a:rPr lang="de-DE" sz="2200" dirty="0"/>
              <a:t> </a:t>
            </a:r>
            <a:r>
              <a:rPr lang="de-DE" sz="2200" dirty="0" err="1"/>
              <a:t>collective</a:t>
            </a:r>
            <a:r>
              <a:rPr lang="de-DE" sz="2200" dirty="0"/>
              <a:t> </a:t>
            </a:r>
            <a:r>
              <a:rPr lang="de-DE" sz="2200" dirty="0" err="1"/>
              <a:t>efficacy</a:t>
            </a:r>
            <a:r>
              <a:rPr lang="de-DE" sz="2200" dirty="0"/>
              <a:t>, </a:t>
            </a:r>
            <a:r>
              <a:rPr lang="de-DE" sz="2200" dirty="0" err="1"/>
              <a:t>calm</a:t>
            </a:r>
            <a:r>
              <a:rPr lang="de-DE" sz="2200" dirty="0"/>
              <a:t> </a:t>
            </a:r>
            <a:r>
              <a:rPr lang="de-DE" sz="2200" dirty="0" err="1"/>
              <a:t>and</a:t>
            </a:r>
            <a:r>
              <a:rPr lang="de-DE" sz="2200" dirty="0"/>
              <a:t> </a:t>
            </a:r>
            <a:r>
              <a:rPr lang="de-DE" sz="2200" dirty="0" err="1"/>
              <a:t>hope</a:t>
            </a:r>
            <a:r>
              <a:rPr lang="de-DE" sz="2200" dirty="0"/>
              <a:t> </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25216242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Putting</a:t>
            </a:r>
            <a:r>
              <a:rPr lang="de-AT" sz="3200" b="1" dirty="0" smtClean="0">
                <a:solidFill>
                  <a:srgbClr val="C00000"/>
                </a:solidFill>
              </a:rPr>
              <a:t> </a:t>
            </a:r>
            <a:r>
              <a:rPr lang="de-AT" sz="3200" b="1" dirty="0">
                <a:solidFill>
                  <a:srgbClr val="C00000"/>
                </a:solidFill>
              </a:rPr>
              <a:t>PSS </a:t>
            </a:r>
            <a:r>
              <a:rPr lang="de-AT" sz="3200" b="1" dirty="0" err="1">
                <a:solidFill>
                  <a:srgbClr val="C00000"/>
                </a:solidFill>
              </a:rPr>
              <a:t>into</a:t>
            </a:r>
            <a:r>
              <a:rPr lang="de-AT" sz="3200" b="1" dirty="0">
                <a:solidFill>
                  <a:srgbClr val="C00000"/>
                </a:solidFill>
              </a:rPr>
              <a:t> </a:t>
            </a:r>
            <a:r>
              <a:rPr lang="de-AT" sz="3200" b="1" dirty="0" err="1" smtClean="0">
                <a:solidFill>
                  <a:srgbClr val="C00000"/>
                </a:solidFill>
              </a:rPr>
              <a:t>practice</a:t>
            </a:r>
            <a:endParaRPr lang="de-AT" sz="3200" b="1" dirty="0" smtClean="0">
              <a:solidFill>
                <a:srgbClr val="C00000"/>
              </a:solidFill>
            </a:endParaRPr>
          </a:p>
          <a:p>
            <a:r>
              <a:rPr lang="de-DE" sz="2400" dirty="0" err="1"/>
              <a:t>You</a:t>
            </a:r>
            <a:r>
              <a:rPr lang="de-DE" sz="2400" dirty="0"/>
              <a:t> </a:t>
            </a:r>
            <a:r>
              <a:rPr lang="de-DE" sz="2400" dirty="0" err="1"/>
              <a:t>have</a:t>
            </a:r>
            <a:r>
              <a:rPr lang="de-DE" sz="2400" dirty="0"/>
              <a:t> </a:t>
            </a:r>
            <a:r>
              <a:rPr lang="de-DE" sz="2400" dirty="0" err="1"/>
              <a:t>to</a:t>
            </a:r>
            <a:r>
              <a:rPr lang="de-DE" sz="2400" dirty="0"/>
              <a:t> </a:t>
            </a:r>
            <a:r>
              <a:rPr lang="de-DE" sz="2400" dirty="0" err="1"/>
              <a:t>acknowledge</a:t>
            </a:r>
            <a:r>
              <a:rPr lang="de-DE" sz="2400" dirty="0"/>
              <a:t> </a:t>
            </a:r>
            <a:r>
              <a:rPr lang="de-DE" sz="2400" dirty="0" err="1" smtClean="0"/>
              <a:t>that</a:t>
            </a:r>
            <a:endParaRPr lang="de-DE" dirty="0"/>
          </a:p>
          <a:p>
            <a:pPr lvl="1"/>
            <a:r>
              <a:rPr lang="de-DE" sz="2200" dirty="0"/>
              <a:t>Needs </a:t>
            </a:r>
            <a:r>
              <a:rPr lang="de-DE" sz="2200" dirty="0" err="1"/>
              <a:t>may</a:t>
            </a:r>
            <a:r>
              <a:rPr lang="de-DE" sz="2200" dirty="0"/>
              <a:t> </a:t>
            </a:r>
            <a:r>
              <a:rPr lang="de-DE" sz="2200" dirty="0" err="1"/>
              <a:t>differ</a:t>
            </a:r>
            <a:r>
              <a:rPr lang="de-DE" sz="2200" dirty="0"/>
              <a:t> </a:t>
            </a:r>
            <a:r>
              <a:rPr lang="de-DE" sz="2200" dirty="0" err="1"/>
              <a:t>from</a:t>
            </a:r>
            <a:r>
              <a:rPr lang="de-DE" sz="2200" dirty="0"/>
              <a:t> </a:t>
            </a:r>
            <a:r>
              <a:rPr lang="de-DE" sz="2200" dirty="0" err="1"/>
              <a:t>what</a:t>
            </a:r>
            <a:r>
              <a:rPr lang="de-DE" sz="2200" dirty="0"/>
              <a:t> </a:t>
            </a:r>
            <a:r>
              <a:rPr lang="de-DE" sz="2200" dirty="0" err="1"/>
              <a:t>you</a:t>
            </a:r>
            <a:r>
              <a:rPr lang="de-DE" sz="2200" dirty="0"/>
              <a:t> </a:t>
            </a:r>
            <a:r>
              <a:rPr lang="de-DE" sz="2200" dirty="0" err="1" smtClean="0"/>
              <a:t>expect</a:t>
            </a:r>
            <a:endParaRPr lang="de-DE" sz="2200" dirty="0"/>
          </a:p>
          <a:p>
            <a:pPr lvl="1"/>
            <a:r>
              <a:rPr lang="de-DE" sz="2200" dirty="0"/>
              <a:t>People </a:t>
            </a:r>
            <a:r>
              <a:rPr lang="de-DE" sz="2200" dirty="0" err="1"/>
              <a:t>need</a:t>
            </a:r>
            <a:r>
              <a:rPr lang="de-DE" sz="2200" dirty="0"/>
              <a:t> </a:t>
            </a:r>
            <a:r>
              <a:rPr lang="de-DE" sz="2200" dirty="0" err="1"/>
              <a:t>space</a:t>
            </a:r>
            <a:r>
              <a:rPr lang="de-DE" sz="2200" dirty="0"/>
              <a:t> </a:t>
            </a:r>
            <a:r>
              <a:rPr lang="de-DE" sz="2200" dirty="0" err="1"/>
              <a:t>to</a:t>
            </a:r>
            <a:r>
              <a:rPr lang="de-DE" sz="2200" dirty="0"/>
              <a:t> express </a:t>
            </a:r>
            <a:r>
              <a:rPr lang="de-DE" sz="2200" dirty="0" err="1"/>
              <a:t>their</a:t>
            </a:r>
            <a:r>
              <a:rPr lang="de-DE" sz="2200" dirty="0"/>
              <a:t> stress </a:t>
            </a:r>
            <a:r>
              <a:rPr lang="de-DE" sz="2200" dirty="0" err="1"/>
              <a:t>and</a:t>
            </a:r>
            <a:r>
              <a:rPr lang="de-DE" sz="2200" dirty="0"/>
              <a:t> </a:t>
            </a:r>
            <a:r>
              <a:rPr lang="de-DE" sz="2200" dirty="0" err="1"/>
              <a:t>emotions</a:t>
            </a:r>
            <a:r>
              <a:rPr lang="de-DE" sz="2200" dirty="0"/>
              <a:t> in </a:t>
            </a:r>
            <a:r>
              <a:rPr lang="de-DE" sz="2200" dirty="0" err="1"/>
              <a:t>their</a:t>
            </a:r>
            <a:r>
              <a:rPr lang="de-DE" sz="2200" dirty="0"/>
              <a:t> </a:t>
            </a:r>
            <a:r>
              <a:rPr lang="de-DE" sz="2200" dirty="0" err="1"/>
              <a:t>specific</a:t>
            </a:r>
            <a:r>
              <a:rPr lang="de-DE" sz="2200" dirty="0"/>
              <a:t> </a:t>
            </a:r>
            <a:r>
              <a:rPr lang="de-DE" sz="2200" dirty="0" err="1"/>
              <a:t>ways</a:t>
            </a:r>
            <a:endParaRPr lang="de-DE" sz="22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26914595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dirty="0" smtClean="0">
                <a:solidFill>
                  <a:srgbClr val="C00000"/>
                </a:solidFill>
              </a:rPr>
              <a:t>Elements </a:t>
            </a:r>
            <a:r>
              <a:rPr lang="en-US" sz="3200" b="1" dirty="0">
                <a:solidFill>
                  <a:srgbClr val="C00000"/>
                </a:solidFill>
              </a:rPr>
              <a:t>of psychosocial support</a:t>
            </a:r>
            <a:br>
              <a:rPr lang="en-US" sz="3200" b="1" dirty="0">
                <a:solidFill>
                  <a:srgbClr val="C00000"/>
                </a:solidFill>
              </a:rPr>
            </a:br>
            <a:r>
              <a:rPr lang="en-US" sz="2000" dirty="0" err="1"/>
              <a:t>Hobfoll</a:t>
            </a:r>
            <a:r>
              <a:rPr lang="en-US" sz="2000" dirty="0"/>
              <a:t> (2007)</a:t>
            </a:r>
            <a:endParaRPr lang="de-AT" sz="2000" dirty="0" smtClean="0"/>
          </a:p>
          <a:p>
            <a:pPr marL="0" indent="0">
              <a:buFont typeface="Arial" panose="020B0604020202020204" pitchFamily="34" charset="0"/>
              <a:buNone/>
            </a:pPr>
            <a:endParaRPr lang="de-AT" sz="3200" b="1" dirty="0" smtClean="0">
              <a:solidFill>
                <a:srgbClr val="C00000"/>
              </a:solidFill>
            </a:endParaRPr>
          </a:p>
          <a:p>
            <a:r>
              <a:rPr lang="de-DE" sz="2400" dirty="0" err="1"/>
              <a:t>Safety</a:t>
            </a:r>
            <a:endParaRPr lang="de-DE" sz="2400" dirty="0"/>
          </a:p>
          <a:p>
            <a:r>
              <a:rPr lang="de-DE" sz="2400" dirty="0" err="1"/>
              <a:t>Connectedness</a:t>
            </a:r>
            <a:endParaRPr lang="de-DE" sz="2400" dirty="0"/>
          </a:p>
          <a:p>
            <a:r>
              <a:rPr lang="de-DE" sz="2400" dirty="0" err="1"/>
              <a:t>Self</a:t>
            </a:r>
            <a:r>
              <a:rPr lang="de-DE" sz="2400" dirty="0"/>
              <a:t> </a:t>
            </a:r>
            <a:r>
              <a:rPr lang="de-DE" sz="2400" dirty="0" err="1"/>
              <a:t>and</a:t>
            </a:r>
            <a:r>
              <a:rPr lang="de-DE" sz="2400" dirty="0"/>
              <a:t> </a:t>
            </a:r>
            <a:r>
              <a:rPr lang="de-DE" sz="2400" dirty="0" err="1"/>
              <a:t>collective</a:t>
            </a:r>
            <a:r>
              <a:rPr lang="de-DE" sz="2400" dirty="0"/>
              <a:t> </a:t>
            </a:r>
            <a:r>
              <a:rPr lang="de-DE" sz="2400" dirty="0" err="1"/>
              <a:t>efficacy</a:t>
            </a:r>
            <a:endParaRPr lang="de-DE" sz="2400" dirty="0"/>
          </a:p>
          <a:p>
            <a:r>
              <a:rPr lang="de-DE" sz="2400" dirty="0" err="1"/>
              <a:t>Calm</a:t>
            </a:r>
            <a:endParaRPr lang="de-DE" sz="2400" dirty="0"/>
          </a:p>
          <a:p>
            <a:r>
              <a:rPr lang="de-DE" sz="2400" dirty="0"/>
              <a:t>Hope</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6400217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Safety</a:t>
            </a:r>
            <a:endParaRPr lang="de-DE" sz="2400" dirty="0" smtClean="0"/>
          </a:p>
          <a:p>
            <a:r>
              <a:rPr lang="de-DE" sz="2400" dirty="0" smtClean="0"/>
              <a:t>Create </a:t>
            </a:r>
            <a:r>
              <a:rPr lang="de-DE" sz="2400" dirty="0"/>
              <a:t>a </a:t>
            </a:r>
            <a:r>
              <a:rPr lang="de-DE" sz="2400" dirty="0" err="1"/>
              <a:t>safe</a:t>
            </a:r>
            <a:r>
              <a:rPr lang="de-DE" sz="2400" dirty="0"/>
              <a:t> </a:t>
            </a:r>
            <a:r>
              <a:rPr lang="de-DE" sz="2400" dirty="0" err="1"/>
              <a:t>place</a:t>
            </a:r>
            <a:r>
              <a:rPr lang="de-DE" sz="2400" dirty="0"/>
              <a:t> </a:t>
            </a:r>
          </a:p>
          <a:p>
            <a:r>
              <a:rPr lang="de-DE" sz="2400" dirty="0" err="1"/>
              <a:t>Establish</a:t>
            </a:r>
            <a:r>
              <a:rPr lang="de-DE" sz="2400" dirty="0"/>
              <a:t> a </a:t>
            </a:r>
            <a:r>
              <a:rPr lang="de-DE" sz="2400" dirty="0" err="1"/>
              <a:t>trustful</a:t>
            </a:r>
            <a:r>
              <a:rPr lang="de-DE" sz="2400" dirty="0"/>
              <a:t> </a:t>
            </a:r>
            <a:r>
              <a:rPr lang="de-DE" sz="2400" dirty="0" err="1"/>
              <a:t>relationship</a:t>
            </a:r>
            <a:endParaRPr lang="de-DE" sz="2400" dirty="0"/>
          </a:p>
          <a:p>
            <a:r>
              <a:rPr lang="de-DE" sz="2400" dirty="0" err="1"/>
              <a:t>Stay</a:t>
            </a:r>
            <a:r>
              <a:rPr lang="de-DE" sz="2400" dirty="0"/>
              <a:t> </a:t>
            </a:r>
            <a:r>
              <a:rPr lang="de-DE" sz="2400" dirty="0" err="1"/>
              <a:t>with</a:t>
            </a:r>
            <a:r>
              <a:rPr lang="de-DE" sz="2400" dirty="0"/>
              <a:t> </a:t>
            </a:r>
            <a:r>
              <a:rPr lang="de-DE" sz="2400" dirty="0" err="1"/>
              <a:t>them</a:t>
            </a:r>
            <a:endParaRPr lang="de-DE" sz="2400" dirty="0"/>
          </a:p>
          <a:p>
            <a:r>
              <a:rPr lang="de-DE" sz="2400" dirty="0" err="1"/>
              <a:t>Give</a:t>
            </a:r>
            <a:r>
              <a:rPr lang="de-DE" sz="2400" dirty="0"/>
              <a:t> open </a:t>
            </a:r>
            <a:r>
              <a:rPr lang="de-DE" sz="2400" dirty="0" err="1"/>
              <a:t>and</a:t>
            </a:r>
            <a:r>
              <a:rPr lang="de-DE" sz="2400" dirty="0"/>
              <a:t> honest </a:t>
            </a:r>
            <a:r>
              <a:rPr lang="de-DE" sz="2400" dirty="0" err="1"/>
              <a:t>information</a:t>
            </a:r>
            <a:endParaRPr lang="de-DE" sz="24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4295988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How</a:t>
            </a:r>
            <a:r>
              <a:rPr lang="de-AT" sz="3200" b="1" dirty="0" smtClean="0">
                <a:solidFill>
                  <a:srgbClr val="C00000"/>
                </a:solidFill>
              </a:rPr>
              <a:t> </a:t>
            </a:r>
            <a:r>
              <a:rPr lang="de-AT" sz="3200" b="1" dirty="0" err="1">
                <a:solidFill>
                  <a:srgbClr val="C00000"/>
                </a:solidFill>
              </a:rPr>
              <a:t>to</a:t>
            </a:r>
            <a:r>
              <a:rPr lang="de-AT" sz="3200" b="1" dirty="0">
                <a:solidFill>
                  <a:srgbClr val="C00000"/>
                </a:solidFill>
              </a:rPr>
              <a:t> </a:t>
            </a:r>
            <a:r>
              <a:rPr lang="de-AT" sz="3200" b="1" dirty="0" err="1">
                <a:solidFill>
                  <a:srgbClr val="C00000"/>
                </a:solidFill>
              </a:rPr>
              <a:t>give</a:t>
            </a:r>
            <a:r>
              <a:rPr lang="de-AT" sz="3200" b="1" dirty="0">
                <a:solidFill>
                  <a:srgbClr val="C00000"/>
                </a:solidFill>
              </a:rPr>
              <a:t> </a:t>
            </a:r>
            <a:r>
              <a:rPr lang="de-AT" sz="3200" b="1" dirty="0" err="1" smtClean="0">
                <a:solidFill>
                  <a:srgbClr val="C00000"/>
                </a:solidFill>
              </a:rPr>
              <a:t>information</a:t>
            </a:r>
            <a:endParaRPr lang="de-DE" sz="2400" dirty="0" smtClean="0"/>
          </a:p>
          <a:p>
            <a:r>
              <a:rPr lang="de-DE" sz="2400" dirty="0" err="1" smtClean="0"/>
              <a:t>Give</a:t>
            </a:r>
            <a:r>
              <a:rPr lang="de-DE" sz="2400" dirty="0" smtClean="0"/>
              <a:t> </a:t>
            </a:r>
            <a:r>
              <a:rPr lang="de-DE" sz="2400" dirty="0" err="1"/>
              <a:t>regular</a:t>
            </a:r>
            <a:r>
              <a:rPr lang="de-DE" sz="2400" dirty="0"/>
              <a:t> </a:t>
            </a:r>
            <a:r>
              <a:rPr lang="de-DE" sz="2400" dirty="0" err="1"/>
              <a:t>information</a:t>
            </a:r>
            <a:r>
              <a:rPr lang="de-DE" sz="2400" dirty="0"/>
              <a:t> </a:t>
            </a:r>
            <a:r>
              <a:rPr lang="de-DE" sz="2400" dirty="0" err="1"/>
              <a:t>about</a:t>
            </a:r>
            <a:r>
              <a:rPr lang="de-DE" sz="2400" dirty="0"/>
              <a:t> </a:t>
            </a:r>
            <a:r>
              <a:rPr lang="de-DE" sz="2400" dirty="0" err="1"/>
              <a:t>facts</a:t>
            </a:r>
            <a:r>
              <a:rPr lang="de-DE" sz="2400" dirty="0"/>
              <a:t>, </a:t>
            </a:r>
            <a:r>
              <a:rPr lang="de-DE" sz="2400" dirty="0" err="1"/>
              <a:t>rescue</a:t>
            </a:r>
            <a:r>
              <a:rPr lang="de-DE" sz="2400" dirty="0"/>
              <a:t> </a:t>
            </a:r>
            <a:r>
              <a:rPr lang="de-DE" sz="2400" dirty="0" err="1"/>
              <a:t>and</a:t>
            </a:r>
            <a:r>
              <a:rPr lang="de-DE" sz="2400" dirty="0"/>
              <a:t> </a:t>
            </a:r>
            <a:r>
              <a:rPr lang="de-DE" sz="2400" dirty="0" err="1"/>
              <a:t>how</a:t>
            </a:r>
            <a:r>
              <a:rPr lang="de-DE" sz="2400" dirty="0"/>
              <a:t> </a:t>
            </a:r>
            <a:r>
              <a:rPr lang="de-DE" sz="2400" dirty="0" err="1"/>
              <a:t>to</a:t>
            </a:r>
            <a:r>
              <a:rPr lang="de-DE" sz="2400" dirty="0"/>
              <a:t> </a:t>
            </a:r>
            <a:r>
              <a:rPr lang="de-DE" sz="2400" dirty="0" err="1"/>
              <a:t>proceed</a:t>
            </a:r>
            <a:r>
              <a:rPr lang="de-DE" sz="2400" dirty="0"/>
              <a:t> </a:t>
            </a:r>
            <a:r>
              <a:rPr lang="de-DE" sz="2400" dirty="0" err="1"/>
              <a:t>as</a:t>
            </a:r>
            <a:r>
              <a:rPr lang="de-DE" sz="2400" dirty="0"/>
              <a:t> </a:t>
            </a:r>
            <a:r>
              <a:rPr lang="de-DE" sz="2400" dirty="0" err="1"/>
              <a:t>well</a:t>
            </a:r>
            <a:r>
              <a:rPr lang="de-DE" sz="2400" dirty="0"/>
              <a:t> </a:t>
            </a:r>
            <a:r>
              <a:rPr lang="de-DE" sz="2400" dirty="0" err="1"/>
              <a:t>as</a:t>
            </a:r>
            <a:r>
              <a:rPr lang="de-DE" sz="2400" dirty="0"/>
              <a:t> </a:t>
            </a:r>
            <a:r>
              <a:rPr lang="de-DE" sz="2400" dirty="0" err="1"/>
              <a:t>anything</a:t>
            </a:r>
            <a:r>
              <a:rPr lang="de-DE" sz="2400" dirty="0"/>
              <a:t> </a:t>
            </a:r>
            <a:r>
              <a:rPr lang="de-DE" sz="2400" dirty="0" err="1"/>
              <a:t>else</a:t>
            </a:r>
            <a:r>
              <a:rPr lang="de-DE" sz="2400" dirty="0"/>
              <a:t> </a:t>
            </a:r>
            <a:r>
              <a:rPr lang="de-DE" sz="2400" dirty="0" err="1"/>
              <a:t>that</a:t>
            </a:r>
            <a:r>
              <a:rPr lang="de-DE" sz="2400" dirty="0"/>
              <a:t> </a:t>
            </a:r>
            <a:r>
              <a:rPr lang="de-DE" sz="2400" dirty="0" err="1"/>
              <a:t>is</a:t>
            </a:r>
            <a:r>
              <a:rPr lang="de-DE" sz="2400" dirty="0"/>
              <a:t> </a:t>
            </a:r>
            <a:r>
              <a:rPr lang="de-DE" sz="2400" dirty="0" err="1"/>
              <a:t>needed</a:t>
            </a:r>
            <a:endParaRPr lang="de-DE" sz="2400" dirty="0"/>
          </a:p>
          <a:p>
            <a:r>
              <a:rPr lang="de-DE" sz="2400" dirty="0"/>
              <a:t>Keep </a:t>
            </a:r>
            <a:r>
              <a:rPr lang="de-DE" sz="2400" dirty="0" err="1"/>
              <a:t>it</a:t>
            </a:r>
            <a:r>
              <a:rPr lang="de-DE" sz="2400" dirty="0"/>
              <a:t> </a:t>
            </a:r>
            <a:r>
              <a:rPr lang="de-DE" sz="2400" dirty="0" err="1"/>
              <a:t>short</a:t>
            </a:r>
            <a:r>
              <a:rPr lang="de-DE" sz="2400" dirty="0"/>
              <a:t> </a:t>
            </a:r>
            <a:r>
              <a:rPr lang="de-DE" sz="2400" dirty="0" err="1"/>
              <a:t>and</a:t>
            </a:r>
            <a:r>
              <a:rPr lang="de-DE" sz="2400" dirty="0"/>
              <a:t> simple</a:t>
            </a:r>
          </a:p>
          <a:p>
            <a:r>
              <a:rPr lang="de-DE" sz="2400" dirty="0"/>
              <a:t>Tell </a:t>
            </a:r>
            <a:r>
              <a:rPr lang="de-DE" sz="2400" dirty="0" err="1"/>
              <a:t>the</a:t>
            </a:r>
            <a:r>
              <a:rPr lang="de-DE" sz="2400" dirty="0"/>
              <a:t> </a:t>
            </a:r>
            <a:r>
              <a:rPr lang="de-DE" sz="2400" dirty="0" err="1"/>
              <a:t>truth</a:t>
            </a:r>
            <a:r>
              <a:rPr lang="de-DE" sz="2400" dirty="0"/>
              <a:t> (</a:t>
            </a:r>
            <a:r>
              <a:rPr lang="de-DE" sz="2400" dirty="0" err="1"/>
              <a:t>you</a:t>
            </a:r>
            <a:r>
              <a:rPr lang="de-DE" sz="2400" dirty="0"/>
              <a:t> do not </a:t>
            </a:r>
            <a:r>
              <a:rPr lang="de-DE" sz="2400" dirty="0" err="1"/>
              <a:t>have</a:t>
            </a:r>
            <a:r>
              <a:rPr lang="de-DE" sz="2400" dirty="0"/>
              <a:t> </a:t>
            </a:r>
            <a:r>
              <a:rPr lang="de-DE" sz="2400" dirty="0" err="1"/>
              <a:t>to</a:t>
            </a:r>
            <a:r>
              <a:rPr lang="de-DE" sz="2400" dirty="0"/>
              <a:t> </a:t>
            </a:r>
            <a:r>
              <a:rPr lang="de-DE" sz="2400" dirty="0" err="1"/>
              <a:t>say</a:t>
            </a:r>
            <a:r>
              <a:rPr lang="de-DE" sz="2400" dirty="0"/>
              <a:t> </a:t>
            </a:r>
            <a:r>
              <a:rPr lang="de-DE" sz="2400" dirty="0" err="1"/>
              <a:t>everything</a:t>
            </a:r>
            <a:r>
              <a:rPr lang="de-DE" sz="2400" dirty="0"/>
              <a:t> but </a:t>
            </a:r>
            <a:r>
              <a:rPr lang="de-DE" sz="2400" dirty="0" err="1"/>
              <a:t>what</a:t>
            </a:r>
            <a:r>
              <a:rPr lang="de-DE" sz="2400" dirty="0"/>
              <a:t> </a:t>
            </a:r>
            <a:r>
              <a:rPr lang="de-DE" sz="2400" dirty="0" err="1"/>
              <a:t>you</a:t>
            </a:r>
            <a:r>
              <a:rPr lang="de-DE" sz="2400" dirty="0"/>
              <a:t> </a:t>
            </a:r>
            <a:r>
              <a:rPr lang="de-DE" sz="2400" dirty="0" err="1"/>
              <a:t>say</a:t>
            </a:r>
            <a:r>
              <a:rPr lang="de-DE" sz="2400" dirty="0"/>
              <a:t> must </a:t>
            </a:r>
            <a:r>
              <a:rPr lang="de-DE" sz="2400" dirty="0" err="1"/>
              <a:t>be</a:t>
            </a:r>
            <a:r>
              <a:rPr lang="de-DE" sz="2400" dirty="0"/>
              <a:t> </a:t>
            </a:r>
            <a:r>
              <a:rPr lang="de-DE" sz="2400" dirty="0" err="1"/>
              <a:t>true</a:t>
            </a:r>
            <a:r>
              <a:rPr lang="de-DE" sz="2400" dirty="0"/>
              <a:t>)</a:t>
            </a:r>
          </a:p>
          <a:p>
            <a:r>
              <a:rPr lang="de-DE" sz="2400" dirty="0"/>
              <a:t>Do not </a:t>
            </a:r>
            <a:r>
              <a:rPr lang="de-DE" sz="2400" dirty="0" err="1"/>
              <a:t>give</a:t>
            </a:r>
            <a:r>
              <a:rPr lang="de-DE" sz="2400" dirty="0"/>
              <a:t> </a:t>
            </a:r>
            <a:r>
              <a:rPr lang="de-DE" sz="2400" dirty="0" err="1"/>
              <a:t>too</a:t>
            </a:r>
            <a:r>
              <a:rPr lang="de-DE" sz="2400" dirty="0"/>
              <a:t> </a:t>
            </a:r>
            <a:r>
              <a:rPr lang="de-DE" sz="2400" dirty="0" err="1"/>
              <a:t>deatailled</a:t>
            </a:r>
            <a:r>
              <a:rPr lang="de-DE" sz="2400" dirty="0"/>
              <a:t> </a:t>
            </a:r>
            <a:r>
              <a:rPr lang="de-DE" sz="2400" dirty="0" err="1"/>
              <a:t>information</a:t>
            </a:r>
            <a:r>
              <a:rPr lang="de-DE" sz="2400" dirty="0"/>
              <a:t> in </a:t>
            </a:r>
            <a:r>
              <a:rPr lang="de-DE" sz="2400" dirty="0" err="1"/>
              <a:t>the</a:t>
            </a:r>
            <a:r>
              <a:rPr lang="de-DE" sz="2400" dirty="0"/>
              <a:t> </a:t>
            </a:r>
            <a:r>
              <a:rPr lang="de-DE" sz="2400" dirty="0" err="1"/>
              <a:t>beginning</a:t>
            </a:r>
            <a:r>
              <a:rPr lang="de-DE" sz="2400" dirty="0"/>
              <a:t> but </a:t>
            </a:r>
            <a:r>
              <a:rPr lang="de-DE" sz="2400" dirty="0" err="1"/>
              <a:t>let</a:t>
            </a:r>
            <a:r>
              <a:rPr lang="de-DE" sz="2400" dirty="0"/>
              <a:t> </a:t>
            </a:r>
            <a:r>
              <a:rPr lang="de-DE" sz="2400" dirty="0" err="1"/>
              <a:t>yourself</a:t>
            </a:r>
            <a:r>
              <a:rPr lang="de-DE" sz="2400" dirty="0"/>
              <a:t> </a:t>
            </a:r>
            <a:r>
              <a:rPr lang="de-DE" sz="2400" dirty="0" err="1"/>
              <a:t>be</a:t>
            </a:r>
            <a:r>
              <a:rPr lang="de-DE" sz="2400" dirty="0"/>
              <a:t> </a:t>
            </a:r>
            <a:r>
              <a:rPr lang="de-DE" sz="2400" dirty="0" err="1"/>
              <a:t>guided</a:t>
            </a:r>
            <a:r>
              <a:rPr lang="de-DE" sz="2400" dirty="0"/>
              <a:t> </a:t>
            </a:r>
            <a:r>
              <a:rPr lang="de-DE" sz="2400" dirty="0" err="1"/>
              <a:t>by</a:t>
            </a:r>
            <a:r>
              <a:rPr lang="de-DE" sz="2400" dirty="0"/>
              <a:t> </a:t>
            </a:r>
            <a:r>
              <a:rPr lang="de-DE" sz="2400" dirty="0" err="1"/>
              <a:t>the</a:t>
            </a:r>
            <a:r>
              <a:rPr lang="de-DE" sz="2400" dirty="0"/>
              <a:t> </a:t>
            </a:r>
            <a:r>
              <a:rPr lang="de-DE" sz="2400" dirty="0" err="1"/>
              <a:t>persons</a:t>
            </a:r>
            <a:r>
              <a:rPr lang="de-DE" sz="2400" dirty="0"/>
              <a:t>´ </a:t>
            </a:r>
            <a:r>
              <a:rPr lang="de-DE" sz="2400" dirty="0" err="1"/>
              <a:t>questions</a:t>
            </a:r>
            <a:endParaRPr lang="de-DE" sz="24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4274641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dirty="0" smtClean="0">
                <a:solidFill>
                  <a:srgbClr val="C00000"/>
                </a:solidFill>
              </a:rPr>
              <a:t>Self </a:t>
            </a:r>
            <a:r>
              <a:rPr lang="en-US" sz="3200" b="1" dirty="0">
                <a:solidFill>
                  <a:srgbClr val="C00000"/>
                </a:solidFill>
              </a:rPr>
              <a:t>and collective efficacy: Regaining </a:t>
            </a:r>
            <a:r>
              <a:rPr lang="en-US" sz="3200" b="1" dirty="0" smtClean="0">
                <a:solidFill>
                  <a:srgbClr val="C00000"/>
                </a:solidFill>
              </a:rPr>
              <a:t>control</a:t>
            </a:r>
            <a:endParaRPr lang="de-AT" sz="3200" b="1" dirty="0" smtClean="0">
              <a:solidFill>
                <a:srgbClr val="C00000"/>
              </a:solidFill>
            </a:endParaRPr>
          </a:p>
          <a:p>
            <a:r>
              <a:rPr lang="de-DE" sz="2400" dirty="0"/>
              <a:t>Help </a:t>
            </a:r>
            <a:r>
              <a:rPr lang="de-DE" sz="2400" dirty="0" err="1"/>
              <a:t>people</a:t>
            </a:r>
            <a:r>
              <a:rPr lang="de-DE" sz="2400" dirty="0"/>
              <a:t> </a:t>
            </a:r>
            <a:r>
              <a:rPr lang="de-DE" sz="2400" dirty="0" err="1"/>
              <a:t>to</a:t>
            </a:r>
            <a:r>
              <a:rPr lang="de-DE" sz="2400" dirty="0"/>
              <a:t> </a:t>
            </a:r>
            <a:r>
              <a:rPr lang="de-DE" sz="2400" dirty="0" err="1"/>
              <a:t>regain</a:t>
            </a:r>
            <a:r>
              <a:rPr lang="de-DE" sz="2400" dirty="0"/>
              <a:t> </a:t>
            </a:r>
            <a:r>
              <a:rPr lang="de-DE" sz="2400" dirty="0" err="1"/>
              <a:t>control</a:t>
            </a:r>
            <a:r>
              <a:rPr lang="de-DE" sz="2400" dirty="0"/>
              <a:t>, </a:t>
            </a:r>
            <a:r>
              <a:rPr lang="de-DE" sz="2400" dirty="0" err="1"/>
              <a:t>let</a:t>
            </a:r>
            <a:r>
              <a:rPr lang="de-DE" sz="2400" dirty="0"/>
              <a:t> </a:t>
            </a:r>
            <a:r>
              <a:rPr lang="de-DE" sz="2400" dirty="0" err="1"/>
              <a:t>them</a:t>
            </a:r>
            <a:r>
              <a:rPr lang="de-DE" sz="2400" dirty="0"/>
              <a:t> </a:t>
            </a:r>
            <a:r>
              <a:rPr lang="de-DE" sz="2400" dirty="0" err="1"/>
              <a:t>be</a:t>
            </a:r>
            <a:r>
              <a:rPr lang="de-DE" sz="2400" dirty="0"/>
              <a:t> </a:t>
            </a:r>
            <a:r>
              <a:rPr lang="de-DE" sz="2400" dirty="0" err="1"/>
              <a:t>active</a:t>
            </a:r>
            <a:r>
              <a:rPr lang="de-DE" sz="2400" dirty="0"/>
              <a:t> </a:t>
            </a:r>
            <a:r>
              <a:rPr lang="de-DE" sz="2400" dirty="0" err="1"/>
              <a:t>wherever</a:t>
            </a:r>
            <a:r>
              <a:rPr lang="de-DE" sz="2400" dirty="0"/>
              <a:t> </a:t>
            </a:r>
            <a:r>
              <a:rPr lang="de-DE" sz="2400" dirty="0" err="1"/>
              <a:t>possible-give</a:t>
            </a:r>
            <a:r>
              <a:rPr lang="de-DE" sz="2400" dirty="0"/>
              <a:t> </a:t>
            </a:r>
            <a:r>
              <a:rPr lang="de-DE" sz="2400" dirty="0" err="1"/>
              <a:t>them</a:t>
            </a:r>
            <a:r>
              <a:rPr lang="de-DE" sz="2400" dirty="0"/>
              <a:t> </a:t>
            </a:r>
            <a:r>
              <a:rPr lang="de-DE" sz="2400" dirty="0" err="1"/>
              <a:t>tasks</a:t>
            </a:r>
            <a:r>
              <a:rPr lang="de-DE" sz="2400" dirty="0"/>
              <a:t> </a:t>
            </a:r>
            <a:r>
              <a:rPr lang="de-DE" sz="2400" dirty="0" err="1"/>
              <a:t>they</a:t>
            </a:r>
            <a:r>
              <a:rPr lang="de-DE" sz="2400" dirty="0"/>
              <a:t> </a:t>
            </a:r>
            <a:r>
              <a:rPr lang="de-DE" sz="2400" dirty="0" err="1"/>
              <a:t>are</a:t>
            </a:r>
            <a:r>
              <a:rPr lang="de-DE" sz="2400" dirty="0"/>
              <a:t> </a:t>
            </a:r>
            <a:r>
              <a:rPr lang="de-DE" sz="2400" dirty="0" err="1"/>
              <a:t>able</a:t>
            </a:r>
            <a:r>
              <a:rPr lang="de-DE" sz="2400" dirty="0"/>
              <a:t> </a:t>
            </a:r>
            <a:r>
              <a:rPr lang="de-DE" sz="2400" dirty="0" err="1"/>
              <a:t>to</a:t>
            </a:r>
            <a:r>
              <a:rPr lang="de-DE" sz="2400" dirty="0"/>
              <a:t> </a:t>
            </a:r>
            <a:r>
              <a:rPr lang="de-DE" sz="2400" dirty="0" err="1"/>
              <a:t>fulfill</a:t>
            </a:r>
            <a:endParaRPr lang="fr-FR" sz="24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1931518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Calm</a:t>
            </a:r>
            <a:r>
              <a:rPr lang="de-AT" sz="3200" b="1" dirty="0">
                <a:solidFill>
                  <a:srgbClr val="C00000"/>
                </a:solidFill>
              </a:rPr>
              <a:t>: Stress </a:t>
            </a:r>
            <a:r>
              <a:rPr lang="de-AT" sz="3200" b="1" dirty="0" err="1" smtClean="0">
                <a:solidFill>
                  <a:srgbClr val="C00000"/>
                </a:solidFill>
              </a:rPr>
              <a:t>reduction</a:t>
            </a:r>
            <a:endParaRPr lang="de-DE" sz="2400" dirty="0" smtClean="0"/>
          </a:p>
          <a:p>
            <a:r>
              <a:rPr lang="de-DE" sz="2400" dirty="0" smtClean="0"/>
              <a:t>Help </a:t>
            </a:r>
            <a:r>
              <a:rPr lang="de-DE" sz="2400" dirty="0" err="1"/>
              <a:t>them</a:t>
            </a:r>
            <a:r>
              <a:rPr lang="de-DE" sz="2400" dirty="0"/>
              <a:t> </a:t>
            </a:r>
            <a:r>
              <a:rPr lang="de-DE" sz="2400" dirty="0" err="1"/>
              <a:t>to</a:t>
            </a:r>
            <a:r>
              <a:rPr lang="de-DE" sz="2400" dirty="0"/>
              <a:t> </a:t>
            </a:r>
            <a:r>
              <a:rPr lang="de-DE" sz="2400" dirty="0" err="1"/>
              <a:t>gain</a:t>
            </a:r>
            <a:r>
              <a:rPr lang="de-DE" sz="2400" dirty="0"/>
              <a:t> </a:t>
            </a:r>
            <a:r>
              <a:rPr lang="de-DE" sz="2400" dirty="0" err="1"/>
              <a:t>distance</a:t>
            </a:r>
            <a:r>
              <a:rPr lang="de-DE" sz="2400" dirty="0"/>
              <a:t> </a:t>
            </a:r>
            <a:r>
              <a:rPr lang="de-DE" sz="2400" dirty="0" err="1"/>
              <a:t>to</a:t>
            </a:r>
            <a:r>
              <a:rPr lang="de-DE" sz="2400" dirty="0"/>
              <a:t> </a:t>
            </a:r>
            <a:r>
              <a:rPr lang="de-DE" sz="2400" dirty="0" err="1"/>
              <a:t>the</a:t>
            </a:r>
            <a:r>
              <a:rPr lang="de-DE" sz="2400" dirty="0"/>
              <a:t> </a:t>
            </a:r>
            <a:r>
              <a:rPr lang="de-DE" sz="2400" dirty="0" err="1"/>
              <a:t>event</a:t>
            </a:r>
            <a:r>
              <a:rPr lang="de-DE" sz="2400" dirty="0"/>
              <a:t> </a:t>
            </a:r>
            <a:r>
              <a:rPr lang="de-DE" sz="2400" dirty="0" err="1"/>
              <a:t>for</a:t>
            </a:r>
            <a:r>
              <a:rPr lang="de-DE" sz="2400" dirty="0"/>
              <a:t> </a:t>
            </a:r>
            <a:r>
              <a:rPr lang="de-DE" sz="2400" dirty="0" err="1"/>
              <a:t>some</a:t>
            </a:r>
            <a:r>
              <a:rPr lang="de-DE" sz="2400" dirty="0"/>
              <a:t> </a:t>
            </a:r>
            <a:r>
              <a:rPr lang="de-DE" sz="2400" dirty="0" err="1"/>
              <a:t>moments</a:t>
            </a:r>
            <a:r>
              <a:rPr lang="de-DE" sz="2400" dirty="0"/>
              <a:t>, </a:t>
            </a:r>
            <a:r>
              <a:rPr lang="de-DE" sz="2400" dirty="0" err="1"/>
              <a:t>establish</a:t>
            </a:r>
            <a:r>
              <a:rPr lang="de-DE" sz="2400" dirty="0"/>
              <a:t> </a:t>
            </a:r>
            <a:r>
              <a:rPr lang="de-DE" sz="2400" dirty="0" err="1"/>
              <a:t>reoutines</a:t>
            </a:r>
            <a:r>
              <a:rPr lang="de-DE" sz="2400" dirty="0"/>
              <a:t> </a:t>
            </a:r>
            <a:r>
              <a:rPr lang="de-DE" sz="2400" dirty="0" err="1"/>
              <a:t>as</a:t>
            </a:r>
            <a:r>
              <a:rPr lang="de-DE" sz="2400" dirty="0"/>
              <a:t> </a:t>
            </a:r>
            <a:r>
              <a:rPr lang="de-DE" sz="2400" dirty="0" err="1"/>
              <a:t>soon</a:t>
            </a:r>
            <a:r>
              <a:rPr lang="de-DE" sz="2400" dirty="0"/>
              <a:t> </a:t>
            </a:r>
            <a:r>
              <a:rPr lang="de-DE" sz="2400" dirty="0" err="1"/>
              <a:t>as</a:t>
            </a:r>
            <a:r>
              <a:rPr lang="de-DE" sz="2400" dirty="0"/>
              <a:t> </a:t>
            </a:r>
            <a:r>
              <a:rPr lang="de-DE" sz="2400" dirty="0" err="1"/>
              <a:t>possible</a:t>
            </a:r>
            <a:endParaRPr lang="de-DE" sz="2400" dirty="0"/>
          </a:p>
          <a:p>
            <a:r>
              <a:rPr lang="de-DE" sz="2400" dirty="0" err="1"/>
              <a:t>Children</a:t>
            </a:r>
            <a:r>
              <a:rPr lang="de-DE" sz="2400" dirty="0"/>
              <a:t>: </a:t>
            </a:r>
            <a:r>
              <a:rPr lang="de-DE" sz="2400" dirty="0" err="1"/>
              <a:t>give</a:t>
            </a:r>
            <a:r>
              <a:rPr lang="de-DE" sz="2400" dirty="0"/>
              <a:t> </a:t>
            </a:r>
            <a:r>
              <a:rPr lang="de-DE" sz="2400" dirty="0" err="1"/>
              <a:t>them</a:t>
            </a:r>
            <a:r>
              <a:rPr lang="de-DE" sz="2400" dirty="0"/>
              <a:t> </a:t>
            </a:r>
            <a:r>
              <a:rPr lang="de-DE" sz="2400" dirty="0" err="1"/>
              <a:t>possibilities</a:t>
            </a:r>
            <a:r>
              <a:rPr lang="de-DE" sz="2400" dirty="0"/>
              <a:t> </a:t>
            </a:r>
            <a:r>
              <a:rPr lang="de-DE" sz="2400" dirty="0" err="1"/>
              <a:t>to</a:t>
            </a:r>
            <a:r>
              <a:rPr lang="de-DE" sz="2400" dirty="0"/>
              <a:t> </a:t>
            </a:r>
            <a:r>
              <a:rPr lang="de-DE" sz="2400" dirty="0" err="1"/>
              <a:t>play</a:t>
            </a:r>
            <a:r>
              <a:rPr lang="de-DE" sz="2400" dirty="0"/>
              <a:t> </a:t>
            </a:r>
            <a:r>
              <a:rPr lang="de-DE" sz="2400" dirty="0" err="1"/>
              <a:t>and</a:t>
            </a:r>
            <a:r>
              <a:rPr lang="de-DE" sz="2400" dirty="0"/>
              <a:t> </a:t>
            </a:r>
            <a:r>
              <a:rPr lang="de-DE" sz="2400" dirty="0" err="1"/>
              <a:t>divert</a:t>
            </a:r>
            <a:r>
              <a:rPr lang="de-DE" sz="2400" dirty="0"/>
              <a:t> </a:t>
            </a:r>
            <a:r>
              <a:rPr lang="de-DE" sz="2400" dirty="0" err="1"/>
              <a:t>themselves</a:t>
            </a:r>
            <a:endParaRPr lang="de-DE" sz="24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14553691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Introduction</a:t>
            </a:r>
            <a:endParaRPr lang="de-AT" sz="3200" b="1" dirty="0">
              <a:solidFill>
                <a:srgbClr val="C00000"/>
              </a:solidFill>
            </a:endParaRPr>
          </a:p>
          <a:p>
            <a:pPr marL="0" indent="0">
              <a:buFont typeface="Arial" panose="020B0604020202020204" pitchFamily="34" charset="0"/>
              <a:buNone/>
            </a:pPr>
            <a:endParaRPr lang="de-AT" sz="3200" b="1" dirty="0" smtClean="0">
              <a:solidFill>
                <a:srgbClr val="C00000"/>
              </a:solidFill>
            </a:endParaRPr>
          </a:p>
          <a:p>
            <a:pPr marL="0" indent="0">
              <a:buFont typeface="Arial" panose="020B0604020202020204" pitchFamily="34" charset="0"/>
              <a:buNone/>
            </a:pPr>
            <a:endParaRPr lang="de-AT" sz="3200" b="1" dirty="0" smtClean="0">
              <a:solidFill>
                <a:srgbClr val="C00000"/>
              </a:solidFill>
            </a:endParaRPr>
          </a:p>
          <a:p>
            <a:pPr marL="0" indent="0" algn="ctr">
              <a:buNone/>
            </a:pPr>
            <a:r>
              <a:rPr lang="de-DE" sz="2400" dirty="0"/>
              <a:t>Tour de </a:t>
            </a:r>
            <a:r>
              <a:rPr lang="de-DE" sz="2400" dirty="0" err="1"/>
              <a:t>table</a:t>
            </a:r>
            <a:r>
              <a:rPr lang="de-DE" sz="2400" dirty="0"/>
              <a:t>: </a:t>
            </a:r>
            <a:r>
              <a:rPr lang="fr-FR" sz="2400" dirty="0" err="1"/>
              <a:t>Each</a:t>
            </a:r>
            <a:r>
              <a:rPr lang="fr-FR" sz="2400" dirty="0"/>
              <a:t> </a:t>
            </a:r>
            <a:r>
              <a:rPr lang="fr-FR" sz="2400" dirty="0" err="1"/>
              <a:t>person</a:t>
            </a:r>
            <a:r>
              <a:rPr lang="fr-FR" sz="2400" dirty="0"/>
              <a:t> </a:t>
            </a:r>
            <a:r>
              <a:rPr lang="fr-FR" sz="2400" dirty="0" err="1"/>
              <a:t>introduces</a:t>
            </a:r>
            <a:r>
              <a:rPr lang="fr-FR" sz="2400" dirty="0"/>
              <a:t> </a:t>
            </a:r>
            <a:r>
              <a:rPr lang="fr-FR" sz="2400" dirty="0" err="1"/>
              <a:t>him</a:t>
            </a:r>
            <a:r>
              <a:rPr lang="fr-FR" sz="2400" dirty="0"/>
              <a:t>/</a:t>
            </a:r>
            <a:r>
              <a:rPr lang="fr-FR" sz="2400" dirty="0" err="1"/>
              <a:t>herself</a:t>
            </a:r>
            <a:r>
              <a:rPr lang="fr-FR" sz="2400" dirty="0"/>
              <a:t> </a:t>
            </a:r>
            <a:r>
              <a:rPr lang="fr-FR" sz="2400" dirty="0" err="1"/>
              <a:t>briefly</a:t>
            </a:r>
            <a:endParaRPr lang="fr-FR" sz="24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40725345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Connectedness</a:t>
            </a:r>
            <a:endParaRPr lang="de-DE" sz="2400" dirty="0" smtClean="0"/>
          </a:p>
          <a:p>
            <a:r>
              <a:rPr lang="de-DE" sz="2400" dirty="0" smtClean="0"/>
              <a:t>Help </a:t>
            </a:r>
            <a:r>
              <a:rPr lang="de-DE" sz="2400" dirty="0" err="1"/>
              <a:t>them</a:t>
            </a:r>
            <a:r>
              <a:rPr lang="de-DE" sz="2400" dirty="0"/>
              <a:t> </a:t>
            </a:r>
            <a:r>
              <a:rPr lang="de-DE" sz="2400" dirty="0" err="1"/>
              <a:t>to</a:t>
            </a:r>
            <a:r>
              <a:rPr lang="de-DE" sz="2400" dirty="0"/>
              <a:t> </a:t>
            </a:r>
            <a:r>
              <a:rPr lang="de-DE" sz="2400" dirty="0" err="1"/>
              <a:t>connect</a:t>
            </a:r>
            <a:r>
              <a:rPr lang="de-DE" sz="2400" dirty="0"/>
              <a:t> </a:t>
            </a:r>
            <a:r>
              <a:rPr lang="de-DE" sz="2400" dirty="0" err="1"/>
              <a:t>to</a:t>
            </a:r>
            <a:r>
              <a:rPr lang="de-DE" sz="2400" dirty="0"/>
              <a:t> </a:t>
            </a:r>
            <a:r>
              <a:rPr lang="de-DE" sz="2400" dirty="0" err="1"/>
              <a:t>each</a:t>
            </a:r>
            <a:r>
              <a:rPr lang="de-DE" sz="2400" dirty="0"/>
              <a:t> </a:t>
            </a:r>
            <a:r>
              <a:rPr lang="de-DE" sz="2400" dirty="0" err="1"/>
              <a:t>other</a:t>
            </a:r>
            <a:endParaRPr lang="de-DE" sz="2400" dirty="0"/>
          </a:p>
          <a:p>
            <a:r>
              <a:rPr lang="de-DE" sz="2400" dirty="0" err="1"/>
              <a:t>Reunite</a:t>
            </a:r>
            <a:r>
              <a:rPr lang="de-DE" sz="2400" dirty="0"/>
              <a:t> </a:t>
            </a:r>
            <a:r>
              <a:rPr lang="de-DE" sz="2400" dirty="0" err="1"/>
              <a:t>families</a:t>
            </a:r>
            <a:r>
              <a:rPr lang="de-DE" sz="2400" dirty="0"/>
              <a:t> </a:t>
            </a:r>
            <a:r>
              <a:rPr lang="de-DE" sz="2400" dirty="0" err="1"/>
              <a:t>as</a:t>
            </a:r>
            <a:r>
              <a:rPr lang="de-DE" sz="2400" dirty="0"/>
              <a:t> </a:t>
            </a:r>
            <a:r>
              <a:rPr lang="de-DE" sz="2400" dirty="0" err="1"/>
              <a:t>soon</a:t>
            </a:r>
            <a:r>
              <a:rPr lang="de-DE" sz="2400" dirty="0"/>
              <a:t> </a:t>
            </a:r>
            <a:r>
              <a:rPr lang="de-DE" sz="2400" dirty="0" err="1"/>
              <a:t>as</a:t>
            </a:r>
            <a:r>
              <a:rPr lang="de-DE" sz="2400" dirty="0"/>
              <a:t> </a:t>
            </a:r>
            <a:r>
              <a:rPr lang="de-DE" sz="2400" dirty="0" err="1"/>
              <a:t>possible</a:t>
            </a:r>
            <a:endParaRPr lang="de-DE" sz="2400" dirty="0"/>
          </a:p>
          <a:p>
            <a:r>
              <a:rPr lang="de-DE" sz="2400" dirty="0" err="1"/>
              <a:t>Strenghthen</a:t>
            </a:r>
            <a:r>
              <a:rPr lang="de-DE" sz="2400" dirty="0"/>
              <a:t> </a:t>
            </a:r>
            <a:r>
              <a:rPr lang="de-DE" sz="2400" dirty="0" err="1"/>
              <a:t>social</a:t>
            </a:r>
            <a:r>
              <a:rPr lang="de-DE" sz="2400" dirty="0"/>
              <a:t> </a:t>
            </a:r>
            <a:r>
              <a:rPr lang="de-DE" sz="2400" dirty="0" err="1"/>
              <a:t>networks</a:t>
            </a:r>
            <a:endParaRPr lang="de-DE" sz="2400" dirty="0"/>
          </a:p>
          <a:p>
            <a:r>
              <a:rPr lang="de-DE" sz="2400" dirty="0"/>
              <a:t>Try </a:t>
            </a:r>
            <a:r>
              <a:rPr lang="de-DE" sz="2400" dirty="0" err="1"/>
              <a:t>to</a:t>
            </a:r>
            <a:r>
              <a:rPr lang="de-DE" sz="2400" dirty="0"/>
              <a:t> bring in </a:t>
            </a:r>
            <a:r>
              <a:rPr lang="de-DE" sz="2400" dirty="0" err="1"/>
              <a:t>friends</a:t>
            </a:r>
            <a:r>
              <a:rPr lang="de-DE" sz="2400" dirty="0"/>
              <a:t>/relatives </a:t>
            </a:r>
            <a:r>
              <a:rPr lang="de-DE" sz="2400" dirty="0" err="1"/>
              <a:t>who</a:t>
            </a:r>
            <a:r>
              <a:rPr lang="de-DE" sz="2400" dirty="0"/>
              <a:t> </a:t>
            </a:r>
            <a:r>
              <a:rPr lang="de-DE" sz="2400" dirty="0" err="1"/>
              <a:t>can</a:t>
            </a:r>
            <a:r>
              <a:rPr lang="de-DE" sz="2400" dirty="0"/>
              <a:t> </a:t>
            </a:r>
            <a:r>
              <a:rPr lang="de-DE" sz="2400" dirty="0" err="1"/>
              <a:t>support</a:t>
            </a:r>
            <a:endParaRPr lang="de-DE" sz="24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5503966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smtClean="0">
                <a:solidFill>
                  <a:srgbClr val="C00000"/>
                </a:solidFill>
              </a:rPr>
              <a:t>Hope</a:t>
            </a:r>
            <a:endParaRPr lang="de-DE" sz="2400" dirty="0" smtClean="0"/>
          </a:p>
          <a:p>
            <a:r>
              <a:rPr lang="de-DE" sz="2400" dirty="0" smtClean="0"/>
              <a:t>Help </a:t>
            </a:r>
            <a:r>
              <a:rPr lang="de-DE" sz="2400" dirty="0" err="1"/>
              <a:t>them</a:t>
            </a:r>
            <a:r>
              <a:rPr lang="de-DE" sz="2400" dirty="0"/>
              <a:t> </a:t>
            </a:r>
            <a:r>
              <a:rPr lang="de-DE" sz="2400" dirty="0" err="1"/>
              <a:t>to</a:t>
            </a:r>
            <a:r>
              <a:rPr lang="de-DE" sz="2400" dirty="0"/>
              <a:t> </a:t>
            </a:r>
            <a:r>
              <a:rPr lang="de-DE" sz="2400" dirty="0" err="1"/>
              <a:t>take</a:t>
            </a:r>
            <a:r>
              <a:rPr lang="de-DE" sz="2400" dirty="0"/>
              <a:t> </a:t>
            </a:r>
            <a:r>
              <a:rPr lang="de-DE" sz="2400" dirty="0" err="1"/>
              <a:t>small</a:t>
            </a:r>
            <a:r>
              <a:rPr lang="de-DE" sz="2400" dirty="0"/>
              <a:t> </a:t>
            </a:r>
            <a:r>
              <a:rPr lang="de-DE" sz="2400" dirty="0" err="1"/>
              <a:t>steps</a:t>
            </a:r>
            <a:r>
              <a:rPr lang="de-DE" sz="2400" dirty="0"/>
              <a:t> </a:t>
            </a:r>
            <a:r>
              <a:rPr lang="de-DE" sz="2400" dirty="0" err="1"/>
              <a:t>into</a:t>
            </a:r>
            <a:r>
              <a:rPr lang="de-DE" sz="2400" dirty="0"/>
              <a:t> </a:t>
            </a:r>
            <a:r>
              <a:rPr lang="de-DE" sz="2400" dirty="0" err="1"/>
              <a:t>the</a:t>
            </a:r>
            <a:r>
              <a:rPr lang="de-DE" sz="2400" dirty="0"/>
              <a:t> </a:t>
            </a:r>
            <a:r>
              <a:rPr lang="de-DE" sz="2400" dirty="0" err="1"/>
              <a:t>future</a:t>
            </a:r>
            <a:endParaRPr lang="de-DE" sz="2400" dirty="0"/>
          </a:p>
          <a:p>
            <a:r>
              <a:rPr lang="de-DE" sz="2400" dirty="0"/>
              <a:t>Plan </a:t>
            </a:r>
            <a:r>
              <a:rPr lang="de-DE" sz="2400" dirty="0" err="1"/>
              <a:t>little</a:t>
            </a:r>
            <a:r>
              <a:rPr lang="de-DE" sz="2400" dirty="0"/>
              <a:t> </a:t>
            </a:r>
            <a:r>
              <a:rPr lang="de-DE" sz="2400" dirty="0" err="1"/>
              <a:t>steps</a:t>
            </a:r>
            <a:r>
              <a:rPr lang="de-DE" sz="2400" dirty="0"/>
              <a:t> like </a:t>
            </a:r>
            <a:r>
              <a:rPr lang="de-DE" sz="2400" dirty="0" err="1"/>
              <a:t>how</a:t>
            </a:r>
            <a:r>
              <a:rPr lang="de-DE" sz="2400" dirty="0"/>
              <a:t> </a:t>
            </a:r>
            <a:r>
              <a:rPr lang="de-DE" sz="2400" dirty="0" err="1"/>
              <a:t>and</a:t>
            </a:r>
            <a:r>
              <a:rPr lang="de-DE" sz="2400" dirty="0"/>
              <a:t> </a:t>
            </a:r>
            <a:r>
              <a:rPr lang="de-DE" sz="2400" dirty="0" err="1"/>
              <a:t>with</a:t>
            </a:r>
            <a:r>
              <a:rPr lang="de-DE" sz="2400" dirty="0"/>
              <a:t> </a:t>
            </a:r>
            <a:r>
              <a:rPr lang="de-DE" sz="2400" dirty="0" err="1"/>
              <a:t>whom</a:t>
            </a:r>
            <a:r>
              <a:rPr lang="de-DE" sz="2400" dirty="0"/>
              <a:t> </a:t>
            </a:r>
            <a:r>
              <a:rPr lang="de-DE" sz="2400" dirty="0" err="1"/>
              <a:t>to</a:t>
            </a:r>
            <a:r>
              <a:rPr lang="de-DE" sz="2400" dirty="0"/>
              <a:t> </a:t>
            </a:r>
            <a:r>
              <a:rPr lang="de-DE" sz="2400" dirty="0" err="1"/>
              <a:t>return</a:t>
            </a:r>
            <a:r>
              <a:rPr lang="de-DE" sz="2400" dirty="0"/>
              <a:t> </a:t>
            </a:r>
            <a:r>
              <a:rPr lang="de-DE" sz="2400" dirty="0" err="1"/>
              <a:t>into</a:t>
            </a:r>
            <a:r>
              <a:rPr lang="de-DE" sz="2400" dirty="0"/>
              <a:t> </a:t>
            </a:r>
            <a:r>
              <a:rPr lang="de-DE" sz="2400" dirty="0" err="1"/>
              <a:t>one´s</a:t>
            </a:r>
            <a:r>
              <a:rPr lang="de-DE" sz="2400" dirty="0"/>
              <a:t> </a:t>
            </a:r>
            <a:r>
              <a:rPr lang="de-DE" sz="2400" dirty="0" err="1"/>
              <a:t>house</a:t>
            </a:r>
            <a:r>
              <a:rPr lang="de-DE" sz="2400" dirty="0"/>
              <a:t>, </a:t>
            </a:r>
            <a:r>
              <a:rPr lang="de-DE" sz="2400" dirty="0" err="1"/>
              <a:t>which</a:t>
            </a:r>
            <a:r>
              <a:rPr lang="de-DE" sz="2400" dirty="0"/>
              <a:t> </a:t>
            </a:r>
            <a:r>
              <a:rPr lang="de-DE" sz="2400" dirty="0" err="1"/>
              <a:t>music</a:t>
            </a:r>
            <a:r>
              <a:rPr lang="de-DE" sz="2400" dirty="0"/>
              <a:t> </a:t>
            </a:r>
            <a:r>
              <a:rPr lang="de-DE" sz="2400" dirty="0" err="1"/>
              <a:t>to</a:t>
            </a:r>
            <a:r>
              <a:rPr lang="de-DE" sz="2400" dirty="0"/>
              <a:t> </a:t>
            </a:r>
            <a:r>
              <a:rPr lang="de-DE" sz="2400" dirty="0" err="1"/>
              <a:t>play</a:t>
            </a:r>
            <a:r>
              <a:rPr lang="de-DE" sz="2400" dirty="0"/>
              <a:t> at </a:t>
            </a:r>
            <a:r>
              <a:rPr lang="de-DE" sz="2400" dirty="0" err="1"/>
              <a:t>the</a:t>
            </a:r>
            <a:r>
              <a:rPr lang="de-DE" sz="2400" dirty="0"/>
              <a:t> </a:t>
            </a:r>
            <a:r>
              <a:rPr lang="de-DE" sz="2400" dirty="0" err="1"/>
              <a:t>funeral</a:t>
            </a:r>
            <a:r>
              <a:rPr lang="de-DE" sz="2400" dirty="0"/>
              <a:t> etc. </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13044289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Foliennummernplatzhalt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Unicode MS" charset="0"/>
                <a:ea typeface="ＭＳ Ｐゴシック" charset="0"/>
                <a:cs typeface="ＭＳ Ｐゴシック" charset="0"/>
              </a:defRPr>
            </a:lvl1pPr>
            <a:lvl2pPr marL="742950" indent="-285750" eaLnBrk="0" hangingPunct="0">
              <a:defRPr sz="2600">
                <a:solidFill>
                  <a:schemeClr val="tx1"/>
                </a:solidFill>
                <a:latin typeface="Arial Unicode MS" charset="0"/>
                <a:ea typeface="ＭＳ Ｐゴシック" charset="0"/>
              </a:defRPr>
            </a:lvl2pPr>
            <a:lvl3pPr marL="1143000" indent="-228600" eaLnBrk="0" hangingPunct="0">
              <a:defRPr sz="2600">
                <a:solidFill>
                  <a:schemeClr val="tx1"/>
                </a:solidFill>
                <a:latin typeface="Arial Unicode MS" charset="0"/>
                <a:ea typeface="ＭＳ Ｐゴシック" charset="0"/>
              </a:defRPr>
            </a:lvl3pPr>
            <a:lvl4pPr marL="1600200" indent="-228600" eaLnBrk="0" hangingPunct="0">
              <a:defRPr sz="2600">
                <a:solidFill>
                  <a:schemeClr val="tx1"/>
                </a:solidFill>
                <a:latin typeface="Arial Unicode MS" charset="0"/>
                <a:ea typeface="ＭＳ Ｐゴシック" charset="0"/>
              </a:defRPr>
            </a:lvl4pPr>
            <a:lvl5pPr marL="2057400" indent="-228600" eaLnBrk="0" hangingPunct="0">
              <a:defRPr sz="2600">
                <a:solidFill>
                  <a:schemeClr val="tx1"/>
                </a:solidFill>
                <a:latin typeface="Arial Unicode MS" charset="0"/>
                <a:ea typeface="ＭＳ Ｐゴシック" charset="0"/>
              </a:defRPr>
            </a:lvl5pPr>
            <a:lvl6pPr marL="2514600" indent="-228600" eaLnBrk="0" fontAlgn="base" hangingPunct="0">
              <a:spcBef>
                <a:spcPct val="0"/>
              </a:spcBef>
              <a:spcAft>
                <a:spcPct val="0"/>
              </a:spcAft>
              <a:defRPr sz="2600">
                <a:solidFill>
                  <a:schemeClr val="tx1"/>
                </a:solidFill>
                <a:latin typeface="Arial Unicode MS" charset="0"/>
                <a:ea typeface="ＭＳ Ｐゴシック" charset="0"/>
              </a:defRPr>
            </a:lvl6pPr>
            <a:lvl7pPr marL="2971800" indent="-228600" eaLnBrk="0" fontAlgn="base" hangingPunct="0">
              <a:spcBef>
                <a:spcPct val="0"/>
              </a:spcBef>
              <a:spcAft>
                <a:spcPct val="0"/>
              </a:spcAft>
              <a:defRPr sz="2600">
                <a:solidFill>
                  <a:schemeClr val="tx1"/>
                </a:solidFill>
                <a:latin typeface="Arial Unicode MS" charset="0"/>
                <a:ea typeface="ＭＳ Ｐゴシック" charset="0"/>
              </a:defRPr>
            </a:lvl7pPr>
            <a:lvl8pPr marL="3429000" indent="-228600" eaLnBrk="0" fontAlgn="base" hangingPunct="0">
              <a:spcBef>
                <a:spcPct val="0"/>
              </a:spcBef>
              <a:spcAft>
                <a:spcPct val="0"/>
              </a:spcAft>
              <a:defRPr sz="2600">
                <a:solidFill>
                  <a:schemeClr val="tx1"/>
                </a:solidFill>
                <a:latin typeface="Arial Unicode MS" charset="0"/>
                <a:ea typeface="ＭＳ Ｐゴシック" charset="0"/>
              </a:defRPr>
            </a:lvl8pPr>
            <a:lvl9pPr marL="3886200" indent="-228600" eaLnBrk="0" fontAlgn="base" hangingPunct="0">
              <a:spcBef>
                <a:spcPct val="0"/>
              </a:spcBef>
              <a:spcAft>
                <a:spcPct val="0"/>
              </a:spcAft>
              <a:defRPr sz="2600">
                <a:solidFill>
                  <a:schemeClr val="tx1"/>
                </a:solidFill>
                <a:latin typeface="Arial Unicode MS" charset="0"/>
                <a:ea typeface="ＭＳ Ｐゴシック" charset="0"/>
              </a:defRPr>
            </a:lvl9pPr>
          </a:lstStyle>
          <a:p>
            <a:fld id="{93A3261B-388C-E04D-B5C5-17D21FCE0C1C}" type="slidenum">
              <a:rPr lang="de-AT" sz="1400">
                <a:solidFill>
                  <a:srgbClr val="FFFFFF"/>
                </a:solidFill>
              </a:rPr>
              <a:pPr/>
              <a:t>22</a:t>
            </a:fld>
            <a:endParaRPr lang="de-AT" sz="1400">
              <a:solidFill>
                <a:srgbClr val="FFFFFF"/>
              </a:solidFill>
            </a:endParaRPr>
          </a:p>
        </p:txBody>
      </p:sp>
      <p:sp>
        <p:nvSpPr>
          <p:cNvPr id="5"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Steps</a:t>
            </a:r>
            <a:r>
              <a:rPr lang="de-AT" sz="3200" b="1" dirty="0" smtClean="0">
                <a:solidFill>
                  <a:srgbClr val="C00000"/>
                </a:solidFill>
              </a:rPr>
              <a:t> </a:t>
            </a:r>
            <a:r>
              <a:rPr lang="de-AT" sz="3200" b="1" dirty="0">
                <a:solidFill>
                  <a:srgbClr val="C00000"/>
                </a:solidFill>
              </a:rPr>
              <a:t>in </a:t>
            </a:r>
            <a:r>
              <a:rPr lang="de-AT" sz="3200" b="1" dirty="0" smtClean="0">
                <a:solidFill>
                  <a:srgbClr val="C00000"/>
                </a:solidFill>
              </a:rPr>
              <a:t>PFA</a:t>
            </a:r>
            <a:endParaRPr lang="de-DE" sz="2400" dirty="0" smtClean="0"/>
          </a:p>
          <a:p>
            <a:r>
              <a:rPr lang="de-DE" sz="2400" dirty="0" smtClean="0"/>
              <a:t>Look</a:t>
            </a:r>
            <a:endParaRPr lang="de-DE" sz="2400" dirty="0"/>
          </a:p>
          <a:p>
            <a:r>
              <a:rPr lang="de-DE" sz="2400" dirty="0"/>
              <a:t>Listen</a:t>
            </a:r>
          </a:p>
          <a:p>
            <a:r>
              <a:rPr lang="de-DE" sz="2400" dirty="0"/>
              <a:t>Link</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157502522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5" name="Foliennummernplatzhalt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Unicode MS" charset="0"/>
                <a:ea typeface="ＭＳ Ｐゴシック" charset="0"/>
                <a:cs typeface="ＭＳ Ｐゴシック" charset="0"/>
              </a:defRPr>
            </a:lvl1pPr>
            <a:lvl2pPr marL="742950" indent="-285750" eaLnBrk="0" hangingPunct="0">
              <a:defRPr sz="2600">
                <a:solidFill>
                  <a:schemeClr val="tx1"/>
                </a:solidFill>
                <a:latin typeface="Arial Unicode MS" charset="0"/>
                <a:ea typeface="ＭＳ Ｐゴシック" charset="0"/>
              </a:defRPr>
            </a:lvl2pPr>
            <a:lvl3pPr marL="1143000" indent="-228600" eaLnBrk="0" hangingPunct="0">
              <a:defRPr sz="2600">
                <a:solidFill>
                  <a:schemeClr val="tx1"/>
                </a:solidFill>
                <a:latin typeface="Arial Unicode MS" charset="0"/>
                <a:ea typeface="ＭＳ Ｐゴシック" charset="0"/>
              </a:defRPr>
            </a:lvl3pPr>
            <a:lvl4pPr marL="1600200" indent="-228600" eaLnBrk="0" hangingPunct="0">
              <a:defRPr sz="2600">
                <a:solidFill>
                  <a:schemeClr val="tx1"/>
                </a:solidFill>
                <a:latin typeface="Arial Unicode MS" charset="0"/>
                <a:ea typeface="ＭＳ Ｐゴシック" charset="0"/>
              </a:defRPr>
            </a:lvl4pPr>
            <a:lvl5pPr marL="2057400" indent="-228600" eaLnBrk="0" hangingPunct="0">
              <a:defRPr sz="2600">
                <a:solidFill>
                  <a:schemeClr val="tx1"/>
                </a:solidFill>
                <a:latin typeface="Arial Unicode MS" charset="0"/>
                <a:ea typeface="ＭＳ Ｐゴシック" charset="0"/>
              </a:defRPr>
            </a:lvl5pPr>
            <a:lvl6pPr marL="2514600" indent="-228600" eaLnBrk="0" fontAlgn="base" hangingPunct="0">
              <a:spcBef>
                <a:spcPct val="0"/>
              </a:spcBef>
              <a:spcAft>
                <a:spcPct val="0"/>
              </a:spcAft>
              <a:defRPr sz="2600">
                <a:solidFill>
                  <a:schemeClr val="tx1"/>
                </a:solidFill>
                <a:latin typeface="Arial Unicode MS" charset="0"/>
                <a:ea typeface="ＭＳ Ｐゴシック" charset="0"/>
              </a:defRPr>
            </a:lvl6pPr>
            <a:lvl7pPr marL="2971800" indent="-228600" eaLnBrk="0" fontAlgn="base" hangingPunct="0">
              <a:spcBef>
                <a:spcPct val="0"/>
              </a:spcBef>
              <a:spcAft>
                <a:spcPct val="0"/>
              </a:spcAft>
              <a:defRPr sz="2600">
                <a:solidFill>
                  <a:schemeClr val="tx1"/>
                </a:solidFill>
                <a:latin typeface="Arial Unicode MS" charset="0"/>
                <a:ea typeface="ＭＳ Ｐゴシック" charset="0"/>
              </a:defRPr>
            </a:lvl7pPr>
            <a:lvl8pPr marL="3429000" indent="-228600" eaLnBrk="0" fontAlgn="base" hangingPunct="0">
              <a:spcBef>
                <a:spcPct val="0"/>
              </a:spcBef>
              <a:spcAft>
                <a:spcPct val="0"/>
              </a:spcAft>
              <a:defRPr sz="2600">
                <a:solidFill>
                  <a:schemeClr val="tx1"/>
                </a:solidFill>
                <a:latin typeface="Arial Unicode MS" charset="0"/>
                <a:ea typeface="ＭＳ Ｐゴシック" charset="0"/>
              </a:defRPr>
            </a:lvl8pPr>
            <a:lvl9pPr marL="3886200" indent="-228600" eaLnBrk="0" fontAlgn="base" hangingPunct="0">
              <a:spcBef>
                <a:spcPct val="0"/>
              </a:spcBef>
              <a:spcAft>
                <a:spcPct val="0"/>
              </a:spcAft>
              <a:defRPr sz="2600">
                <a:solidFill>
                  <a:schemeClr val="tx1"/>
                </a:solidFill>
                <a:latin typeface="Arial Unicode MS" charset="0"/>
                <a:ea typeface="ＭＳ Ｐゴシック" charset="0"/>
              </a:defRPr>
            </a:lvl9pPr>
          </a:lstStyle>
          <a:p>
            <a:fld id="{38A35DD2-BF84-2F48-BAF2-1B3AF60956EE}" type="slidenum">
              <a:rPr lang="de-AT" sz="1400">
                <a:solidFill>
                  <a:srgbClr val="FFFFFF"/>
                </a:solidFill>
              </a:rPr>
              <a:pPr/>
              <a:t>23</a:t>
            </a:fld>
            <a:endParaRPr lang="de-AT" sz="1400">
              <a:solidFill>
                <a:srgbClr val="FFFFFF"/>
              </a:solidFill>
            </a:endParaRPr>
          </a:p>
        </p:txBody>
      </p:sp>
      <p:sp>
        <p:nvSpPr>
          <p:cNvPr id="5"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smtClean="0">
                <a:solidFill>
                  <a:srgbClr val="C00000"/>
                </a:solidFill>
              </a:rPr>
              <a:t>Look</a:t>
            </a:r>
            <a:endParaRPr lang="de-DE" sz="2400" dirty="0" smtClean="0"/>
          </a:p>
          <a:p>
            <a:r>
              <a:rPr lang="de-DE" sz="2400" dirty="0" smtClean="0"/>
              <a:t>Check </a:t>
            </a:r>
            <a:r>
              <a:rPr lang="de-DE" sz="2400" dirty="0" err="1"/>
              <a:t>for</a:t>
            </a:r>
            <a:r>
              <a:rPr lang="de-DE" sz="2400" dirty="0"/>
              <a:t> </a:t>
            </a:r>
            <a:r>
              <a:rPr lang="de-DE" sz="2400" dirty="0" err="1"/>
              <a:t>safety</a:t>
            </a:r>
            <a:endParaRPr lang="de-DE" sz="2400" dirty="0"/>
          </a:p>
          <a:p>
            <a:r>
              <a:rPr lang="de-DE" sz="2400" dirty="0"/>
              <a:t>Check </a:t>
            </a:r>
            <a:r>
              <a:rPr lang="de-DE" sz="2400" dirty="0" err="1"/>
              <a:t>for</a:t>
            </a:r>
            <a:r>
              <a:rPr lang="de-DE" sz="2400" dirty="0"/>
              <a:t> </a:t>
            </a:r>
            <a:r>
              <a:rPr lang="de-DE" sz="2400" dirty="0" err="1"/>
              <a:t>people</a:t>
            </a:r>
            <a:r>
              <a:rPr lang="de-DE" sz="2400" dirty="0"/>
              <a:t> </a:t>
            </a:r>
            <a:r>
              <a:rPr lang="de-DE" sz="2400" dirty="0" err="1"/>
              <a:t>with</a:t>
            </a:r>
            <a:r>
              <a:rPr lang="de-DE" sz="2400" dirty="0"/>
              <a:t> </a:t>
            </a:r>
            <a:r>
              <a:rPr lang="de-DE" sz="2400" dirty="0" err="1"/>
              <a:t>obvious</a:t>
            </a:r>
            <a:r>
              <a:rPr lang="de-DE" sz="2400" dirty="0"/>
              <a:t> urgent </a:t>
            </a:r>
            <a:r>
              <a:rPr lang="de-DE" sz="2400" dirty="0" err="1"/>
              <a:t>basic</a:t>
            </a:r>
            <a:r>
              <a:rPr lang="de-DE" sz="2400" dirty="0"/>
              <a:t> </a:t>
            </a:r>
            <a:r>
              <a:rPr lang="de-DE" sz="2400" dirty="0" err="1"/>
              <a:t>needs</a:t>
            </a:r>
            <a:r>
              <a:rPr lang="de-DE" sz="2400" dirty="0"/>
              <a:t>.</a:t>
            </a:r>
          </a:p>
          <a:p>
            <a:r>
              <a:rPr lang="de-DE" sz="2400" dirty="0"/>
              <a:t>Check </a:t>
            </a:r>
            <a:r>
              <a:rPr lang="de-DE" sz="2400" dirty="0" err="1"/>
              <a:t>for</a:t>
            </a:r>
            <a:r>
              <a:rPr lang="de-DE" sz="2400" dirty="0"/>
              <a:t> </a:t>
            </a:r>
            <a:r>
              <a:rPr lang="de-DE" sz="2400" dirty="0" err="1"/>
              <a:t>people</a:t>
            </a:r>
            <a:r>
              <a:rPr lang="de-DE" sz="2400" dirty="0"/>
              <a:t> </a:t>
            </a:r>
            <a:r>
              <a:rPr lang="de-DE" sz="2400" dirty="0" err="1"/>
              <a:t>with</a:t>
            </a:r>
            <a:r>
              <a:rPr lang="de-DE" sz="2400" dirty="0"/>
              <a:t> </a:t>
            </a:r>
            <a:r>
              <a:rPr lang="de-DE" sz="2400" dirty="0" err="1"/>
              <a:t>serious</a:t>
            </a:r>
            <a:r>
              <a:rPr lang="de-DE" sz="2400" dirty="0"/>
              <a:t> </a:t>
            </a:r>
            <a:r>
              <a:rPr lang="de-DE" sz="2400" dirty="0" err="1"/>
              <a:t>distress</a:t>
            </a:r>
            <a:r>
              <a:rPr lang="de-DE" sz="2400" dirty="0"/>
              <a:t> </a:t>
            </a:r>
            <a:r>
              <a:rPr lang="de-DE" sz="2400" dirty="0" err="1"/>
              <a:t>reactions</a:t>
            </a:r>
            <a:r>
              <a:rPr lang="de-DE" sz="2400" dirty="0"/>
              <a:t>.</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281670681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Foliennummernplatzhalt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Unicode MS" charset="0"/>
                <a:ea typeface="ＭＳ Ｐゴシック" charset="0"/>
                <a:cs typeface="ＭＳ Ｐゴシック" charset="0"/>
              </a:defRPr>
            </a:lvl1pPr>
            <a:lvl2pPr marL="742950" indent="-285750" eaLnBrk="0" hangingPunct="0">
              <a:defRPr sz="2600">
                <a:solidFill>
                  <a:schemeClr val="tx1"/>
                </a:solidFill>
                <a:latin typeface="Arial Unicode MS" charset="0"/>
                <a:ea typeface="ＭＳ Ｐゴシック" charset="0"/>
              </a:defRPr>
            </a:lvl2pPr>
            <a:lvl3pPr marL="1143000" indent="-228600" eaLnBrk="0" hangingPunct="0">
              <a:defRPr sz="2600">
                <a:solidFill>
                  <a:schemeClr val="tx1"/>
                </a:solidFill>
                <a:latin typeface="Arial Unicode MS" charset="0"/>
                <a:ea typeface="ＭＳ Ｐゴシック" charset="0"/>
              </a:defRPr>
            </a:lvl3pPr>
            <a:lvl4pPr marL="1600200" indent="-228600" eaLnBrk="0" hangingPunct="0">
              <a:defRPr sz="2600">
                <a:solidFill>
                  <a:schemeClr val="tx1"/>
                </a:solidFill>
                <a:latin typeface="Arial Unicode MS" charset="0"/>
                <a:ea typeface="ＭＳ Ｐゴシック" charset="0"/>
              </a:defRPr>
            </a:lvl4pPr>
            <a:lvl5pPr marL="2057400" indent="-228600" eaLnBrk="0" hangingPunct="0">
              <a:defRPr sz="2600">
                <a:solidFill>
                  <a:schemeClr val="tx1"/>
                </a:solidFill>
                <a:latin typeface="Arial Unicode MS" charset="0"/>
                <a:ea typeface="ＭＳ Ｐゴシック" charset="0"/>
              </a:defRPr>
            </a:lvl5pPr>
            <a:lvl6pPr marL="2514600" indent="-228600" eaLnBrk="0" fontAlgn="base" hangingPunct="0">
              <a:spcBef>
                <a:spcPct val="0"/>
              </a:spcBef>
              <a:spcAft>
                <a:spcPct val="0"/>
              </a:spcAft>
              <a:defRPr sz="2600">
                <a:solidFill>
                  <a:schemeClr val="tx1"/>
                </a:solidFill>
                <a:latin typeface="Arial Unicode MS" charset="0"/>
                <a:ea typeface="ＭＳ Ｐゴシック" charset="0"/>
              </a:defRPr>
            </a:lvl6pPr>
            <a:lvl7pPr marL="2971800" indent="-228600" eaLnBrk="0" fontAlgn="base" hangingPunct="0">
              <a:spcBef>
                <a:spcPct val="0"/>
              </a:spcBef>
              <a:spcAft>
                <a:spcPct val="0"/>
              </a:spcAft>
              <a:defRPr sz="2600">
                <a:solidFill>
                  <a:schemeClr val="tx1"/>
                </a:solidFill>
                <a:latin typeface="Arial Unicode MS" charset="0"/>
                <a:ea typeface="ＭＳ Ｐゴシック" charset="0"/>
              </a:defRPr>
            </a:lvl7pPr>
            <a:lvl8pPr marL="3429000" indent="-228600" eaLnBrk="0" fontAlgn="base" hangingPunct="0">
              <a:spcBef>
                <a:spcPct val="0"/>
              </a:spcBef>
              <a:spcAft>
                <a:spcPct val="0"/>
              </a:spcAft>
              <a:defRPr sz="2600">
                <a:solidFill>
                  <a:schemeClr val="tx1"/>
                </a:solidFill>
                <a:latin typeface="Arial Unicode MS" charset="0"/>
                <a:ea typeface="ＭＳ Ｐゴシック" charset="0"/>
              </a:defRPr>
            </a:lvl8pPr>
            <a:lvl9pPr marL="3886200" indent="-228600" eaLnBrk="0" fontAlgn="base" hangingPunct="0">
              <a:spcBef>
                <a:spcPct val="0"/>
              </a:spcBef>
              <a:spcAft>
                <a:spcPct val="0"/>
              </a:spcAft>
              <a:defRPr sz="2600">
                <a:solidFill>
                  <a:schemeClr val="tx1"/>
                </a:solidFill>
                <a:latin typeface="Arial Unicode MS" charset="0"/>
                <a:ea typeface="ＭＳ Ｐゴシック" charset="0"/>
              </a:defRPr>
            </a:lvl9pPr>
          </a:lstStyle>
          <a:p>
            <a:fld id="{F93B42A3-CCEE-134D-8ACC-FCF71576DBC6}" type="slidenum">
              <a:rPr lang="de-AT" sz="1400">
                <a:solidFill>
                  <a:srgbClr val="FFFFFF"/>
                </a:solidFill>
              </a:rPr>
              <a:pPr/>
              <a:t>24</a:t>
            </a:fld>
            <a:endParaRPr lang="de-AT" sz="1400">
              <a:solidFill>
                <a:srgbClr val="FFFFFF"/>
              </a:solidFill>
            </a:endParaRPr>
          </a:p>
        </p:txBody>
      </p:sp>
      <p:sp>
        <p:nvSpPr>
          <p:cNvPr id="5"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smtClean="0">
                <a:solidFill>
                  <a:srgbClr val="C00000"/>
                </a:solidFill>
              </a:rPr>
              <a:t>Listen</a:t>
            </a:r>
            <a:endParaRPr lang="de-DE" sz="2400" dirty="0" smtClean="0"/>
          </a:p>
          <a:p>
            <a:r>
              <a:rPr lang="de-DE" sz="2400" dirty="0" smtClean="0"/>
              <a:t>Approach </a:t>
            </a:r>
            <a:r>
              <a:rPr lang="de-DE" sz="2400" dirty="0" err="1"/>
              <a:t>people</a:t>
            </a:r>
            <a:r>
              <a:rPr lang="de-DE" sz="2400" dirty="0"/>
              <a:t> </a:t>
            </a:r>
            <a:r>
              <a:rPr lang="de-DE" sz="2400" dirty="0" err="1"/>
              <a:t>who</a:t>
            </a:r>
            <a:r>
              <a:rPr lang="de-DE" sz="2400" dirty="0"/>
              <a:t> </a:t>
            </a:r>
            <a:r>
              <a:rPr lang="de-DE" sz="2400" dirty="0" err="1"/>
              <a:t>may</a:t>
            </a:r>
            <a:r>
              <a:rPr lang="de-DE" sz="2400" dirty="0"/>
              <a:t> </a:t>
            </a:r>
            <a:r>
              <a:rPr lang="de-DE" sz="2400" dirty="0" err="1"/>
              <a:t>need</a:t>
            </a:r>
            <a:r>
              <a:rPr lang="de-DE" sz="2400" dirty="0"/>
              <a:t> </a:t>
            </a:r>
            <a:r>
              <a:rPr lang="de-DE" sz="2400" dirty="0" err="1"/>
              <a:t>support</a:t>
            </a:r>
            <a:r>
              <a:rPr lang="de-DE" sz="2400" dirty="0"/>
              <a:t>.</a:t>
            </a:r>
          </a:p>
          <a:p>
            <a:r>
              <a:rPr lang="de-DE" sz="2400" dirty="0" err="1"/>
              <a:t>Ask</a:t>
            </a:r>
            <a:r>
              <a:rPr lang="de-DE" sz="2400" dirty="0"/>
              <a:t> </a:t>
            </a:r>
            <a:r>
              <a:rPr lang="de-DE" sz="2400" dirty="0" err="1"/>
              <a:t>about</a:t>
            </a:r>
            <a:r>
              <a:rPr lang="de-DE" sz="2400" dirty="0"/>
              <a:t> </a:t>
            </a:r>
            <a:r>
              <a:rPr lang="de-DE" sz="2400" dirty="0" err="1"/>
              <a:t>people’s</a:t>
            </a:r>
            <a:r>
              <a:rPr lang="de-DE" sz="2400" dirty="0"/>
              <a:t> </a:t>
            </a:r>
            <a:r>
              <a:rPr lang="de-DE" sz="2400" dirty="0" err="1"/>
              <a:t>needs</a:t>
            </a:r>
            <a:r>
              <a:rPr lang="de-DE" sz="2400" dirty="0"/>
              <a:t> </a:t>
            </a:r>
            <a:r>
              <a:rPr lang="de-DE" sz="2400" dirty="0" err="1"/>
              <a:t>and</a:t>
            </a:r>
            <a:r>
              <a:rPr lang="de-DE" sz="2400" dirty="0"/>
              <a:t> </a:t>
            </a:r>
            <a:r>
              <a:rPr lang="de-DE" sz="2400" dirty="0" err="1"/>
              <a:t>concerns</a:t>
            </a:r>
            <a:r>
              <a:rPr lang="de-DE" sz="2400" dirty="0"/>
              <a:t>. </a:t>
            </a:r>
          </a:p>
          <a:p>
            <a:r>
              <a:rPr lang="de-DE" sz="2400" dirty="0"/>
              <a:t>Listen </a:t>
            </a:r>
            <a:r>
              <a:rPr lang="de-DE" sz="2400" dirty="0" err="1"/>
              <a:t>to</a:t>
            </a:r>
            <a:r>
              <a:rPr lang="de-DE" sz="2400" dirty="0"/>
              <a:t> </a:t>
            </a:r>
            <a:r>
              <a:rPr lang="de-DE" sz="2400" dirty="0" err="1"/>
              <a:t>people</a:t>
            </a:r>
            <a:r>
              <a:rPr lang="de-DE" sz="2400" dirty="0"/>
              <a:t>, </a:t>
            </a:r>
            <a:r>
              <a:rPr lang="de-DE" sz="2400" dirty="0" err="1"/>
              <a:t>and</a:t>
            </a:r>
            <a:r>
              <a:rPr lang="de-DE" sz="2400" dirty="0"/>
              <a:t> </a:t>
            </a:r>
            <a:r>
              <a:rPr lang="de-DE" sz="2400" dirty="0" err="1"/>
              <a:t>help</a:t>
            </a:r>
            <a:r>
              <a:rPr lang="de-DE" sz="2400" dirty="0"/>
              <a:t> </a:t>
            </a:r>
            <a:r>
              <a:rPr lang="de-DE" sz="2400" dirty="0" err="1"/>
              <a:t>them</a:t>
            </a:r>
            <a:r>
              <a:rPr lang="de-DE" sz="2400" dirty="0"/>
              <a:t> </a:t>
            </a:r>
            <a:r>
              <a:rPr lang="de-DE" sz="2400" dirty="0" err="1"/>
              <a:t>to</a:t>
            </a:r>
            <a:r>
              <a:rPr lang="de-DE" sz="2400" dirty="0"/>
              <a:t> </a:t>
            </a:r>
            <a:r>
              <a:rPr lang="de-DE" sz="2400" dirty="0" err="1"/>
              <a:t>feel</a:t>
            </a:r>
            <a:r>
              <a:rPr lang="de-DE" sz="2400" dirty="0"/>
              <a:t> </a:t>
            </a:r>
            <a:r>
              <a:rPr lang="de-DE" sz="2400" dirty="0" err="1"/>
              <a:t>calm</a:t>
            </a:r>
            <a:r>
              <a:rPr lang="de-DE" sz="2400" dirty="0"/>
              <a:t>.</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23592140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Foliennummernplatzhalt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Unicode MS" charset="0"/>
                <a:ea typeface="ＭＳ Ｐゴシック" charset="0"/>
                <a:cs typeface="ＭＳ Ｐゴシック" charset="0"/>
              </a:defRPr>
            </a:lvl1pPr>
            <a:lvl2pPr marL="742950" indent="-285750" eaLnBrk="0" hangingPunct="0">
              <a:defRPr sz="2600">
                <a:solidFill>
                  <a:schemeClr val="tx1"/>
                </a:solidFill>
                <a:latin typeface="Arial Unicode MS" charset="0"/>
                <a:ea typeface="ＭＳ Ｐゴシック" charset="0"/>
              </a:defRPr>
            </a:lvl2pPr>
            <a:lvl3pPr marL="1143000" indent="-228600" eaLnBrk="0" hangingPunct="0">
              <a:defRPr sz="2600">
                <a:solidFill>
                  <a:schemeClr val="tx1"/>
                </a:solidFill>
                <a:latin typeface="Arial Unicode MS" charset="0"/>
                <a:ea typeface="ＭＳ Ｐゴシック" charset="0"/>
              </a:defRPr>
            </a:lvl3pPr>
            <a:lvl4pPr marL="1600200" indent="-228600" eaLnBrk="0" hangingPunct="0">
              <a:defRPr sz="2600">
                <a:solidFill>
                  <a:schemeClr val="tx1"/>
                </a:solidFill>
                <a:latin typeface="Arial Unicode MS" charset="0"/>
                <a:ea typeface="ＭＳ Ｐゴシック" charset="0"/>
              </a:defRPr>
            </a:lvl4pPr>
            <a:lvl5pPr marL="2057400" indent="-228600" eaLnBrk="0" hangingPunct="0">
              <a:defRPr sz="2600">
                <a:solidFill>
                  <a:schemeClr val="tx1"/>
                </a:solidFill>
                <a:latin typeface="Arial Unicode MS" charset="0"/>
                <a:ea typeface="ＭＳ Ｐゴシック" charset="0"/>
              </a:defRPr>
            </a:lvl5pPr>
            <a:lvl6pPr marL="2514600" indent="-228600" eaLnBrk="0" fontAlgn="base" hangingPunct="0">
              <a:spcBef>
                <a:spcPct val="0"/>
              </a:spcBef>
              <a:spcAft>
                <a:spcPct val="0"/>
              </a:spcAft>
              <a:defRPr sz="2600">
                <a:solidFill>
                  <a:schemeClr val="tx1"/>
                </a:solidFill>
                <a:latin typeface="Arial Unicode MS" charset="0"/>
                <a:ea typeface="ＭＳ Ｐゴシック" charset="0"/>
              </a:defRPr>
            </a:lvl6pPr>
            <a:lvl7pPr marL="2971800" indent="-228600" eaLnBrk="0" fontAlgn="base" hangingPunct="0">
              <a:spcBef>
                <a:spcPct val="0"/>
              </a:spcBef>
              <a:spcAft>
                <a:spcPct val="0"/>
              </a:spcAft>
              <a:defRPr sz="2600">
                <a:solidFill>
                  <a:schemeClr val="tx1"/>
                </a:solidFill>
                <a:latin typeface="Arial Unicode MS" charset="0"/>
                <a:ea typeface="ＭＳ Ｐゴシック" charset="0"/>
              </a:defRPr>
            </a:lvl7pPr>
            <a:lvl8pPr marL="3429000" indent="-228600" eaLnBrk="0" fontAlgn="base" hangingPunct="0">
              <a:spcBef>
                <a:spcPct val="0"/>
              </a:spcBef>
              <a:spcAft>
                <a:spcPct val="0"/>
              </a:spcAft>
              <a:defRPr sz="2600">
                <a:solidFill>
                  <a:schemeClr val="tx1"/>
                </a:solidFill>
                <a:latin typeface="Arial Unicode MS" charset="0"/>
                <a:ea typeface="ＭＳ Ｐゴシック" charset="0"/>
              </a:defRPr>
            </a:lvl8pPr>
            <a:lvl9pPr marL="3886200" indent="-228600" eaLnBrk="0" fontAlgn="base" hangingPunct="0">
              <a:spcBef>
                <a:spcPct val="0"/>
              </a:spcBef>
              <a:spcAft>
                <a:spcPct val="0"/>
              </a:spcAft>
              <a:defRPr sz="2600">
                <a:solidFill>
                  <a:schemeClr val="tx1"/>
                </a:solidFill>
                <a:latin typeface="Arial Unicode MS" charset="0"/>
                <a:ea typeface="ＭＳ Ｐゴシック" charset="0"/>
              </a:defRPr>
            </a:lvl9pPr>
          </a:lstStyle>
          <a:p>
            <a:fld id="{BDCC0013-6805-8043-BBC4-E81E23A2EF93}" type="slidenum">
              <a:rPr lang="de-AT" sz="1400">
                <a:solidFill>
                  <a:srgbClr val="FFFFFF"/>
                </a:solidFill>
              </a:rPr>
              <a:pPr/>
              <a:t>25</a:t>
            </a:fld>
            <a:endParaRPr lang="de-AT" sz="1400">
              <a:solidFill>
                <a:srgbClr val="FFFFFF"/>
              </a:solidFill>
            </a:endParaRPr>
          </a:p>
        </p:txBody>
      </p:sp>
      <p:sp>
        <p:nvSpPr>
          <p:cNvPr id="5"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smtClean="0">
                <a:solidFill>
                  <a:srgbClr val="C00000"/>
                </a:solidFill>
              </a:rPr>
              <a:t>Link</a:t>
            </a:r>
            <a:endParaRPr lang="de-DE" sz="2400" dirty="0" smtClean="0"/>
          </a:p>
          <a:p>
            <a:r>
              <a:rPr lang="de-DE" sz="2400" dirty="0" smtClean="0"/>
              <a:t>Help </a:t>
            </a:r>
            <a:r>
              <a:rPr lang="de-DE" sz="2400" dirty="0" err="1"/>
              <a:t>people</a:t>
            </a:r>
            <a:r>
              <a:rPr lang="de-DE" sz="2400" dirty="0"/>
              <a:t> </a:t>
            </a:r>
            <a:r>
              <a:rPr lang="de-DE" sz="2400" dirty="0" err="1"/>
              <a:t>address</a:t>
            </a:r>
            <a:r>
              <a:rPr lang="de-DE" sz="2400" dirty="0"/>
              <a:t> </a:t>
            </a:r>
            <a:r>
              <a:rPr lang="de-DE" sz="2400" dirty="0" err="1"/>
              <a:t>basic</a:t>
            </a:r>
            <a:r>
              <a:rPr lang="de-DE" sz="2400" dirty="0"/>
              <a:t> </a:t>
            </a:r>
            <a:r>
              <a:rPr lang="de-DE" sz="2400" dirty="0" err="1"/>
              <a:t>needs</a:t>
            </a:r>
            <a:r>
              <a:rPr lang="de-DE" sz="2400" dirty="0"/>
              <a:t> </a:t>
            </a:r>
            <a:r>
              <a:rPr lang="de-DE" sz="2400" dirty="0" err="1"/>
              <a:t>and</a:t>
            </a:r>
            <a:r>
              <a:rPr lang="de-DE" sz="2400" dirty="0"/>
              <a:t> </a:t>
            </a:r>
            <a:r>
              <a:rPr lang="de-DE" sz="2400" dirty="0" err="1"/>
              <a:t>access</a:t>
            </a:r>
            <a:r>
              <a:rPr lang="de-DE" sz="2400" dirty="0"/>
              <a:t> </a:t>
            </a:r>
            <a:r>
              <a:rPr lang="de-DE" sz="2400" dirty="0" err="1"/>
              <a:t>services</a:t>
            </a:r>
            <a:r>
              <a:rPr lang="de-DE" sz="2400" dirty="0"/>
              <a:t>.</a:t>
            </a:r>
          </a:p>
          <a:p>
            <a:r>
              <a:rPr lang="de-DE" sz="2400" dirty="0"/>
              <a:t>Help </a:t>
            </a:r>
            <a:r>
              <a:rPr lang="de-DE" sz="2400" dirty="0" err="1"/>
              <a:t>people</a:t>
            </a:r>
            <a:r>
              <a:rPr lang="de-DE" sz="2400" dirty="0"/>
              <a:t> </a:t>
            </a:r>
            <a:r>
              <a:rPr lang="de-DE" sz="2400" dirty="0" err="1"/>
              <a:t>cope</a:t>
            </a:r>
            <a:r>
              <a:rPr lang="de-DE" sz="2400" dirty="0"/>
              <a:t> </a:t>
            </a:r>
            <a:r>
              <a:rPr lang="de-DE" sz="2400" dirty="0" err="1"/>
              <a:t>with</a:t>
            </a:r>
            <a:r>
              <a:rPr lang="de-DE" sz="2400" dirty="0"/>
              <a:t> </a:t>
            </a:r>
            <a:r>
              <a:rPr lang="de-DE" sz="2400" dirty="0" err="1"/>
              <a:t>problems</a:t>
            </a:r>
            <a:r>
              <a:rPr lang="de-DE" sz="2400" dirty="0"/>
              <a:t>.</a:t>
            </a:r>
          </a:p>
          <a:p>
            <a:r>
              <a:rPr lang="de-DE" sz="2400" dirty="0" err="1"/>
              <a:t>Give</a:t>
            </a:r>
            <a:r>
              <a:rPr lang="de-DE" sz="2400" dirty="0"/>
              <a:t> </a:t>
            </a:r>
            <a:r>
              <a:rPr lang="de-DE" sz="2400" dirty="0" err="1"/>
              <a:t>information</a:t>
            </a:r>
            <a:r>
              <a:rPr lang="de-DE" sz="2400" dirty="0"/>
              <a:t>. </a:t>
            </a:r>
          </a:p>
          <a:p>
            <a:r>
              <a:rPr lang="de-DE" sz="2400" dirty="0"/>
              <a:t>Connect </a:t>
            </a:r>
            <a:r>
              <a:rPr lang="de-DE" sz="2400" dirty="0" err="1"/>
              <a:t>people</a:t>
            </a:r>
            <a:r>
              <a:rPr lang="de-DE" sz="2400" dirty="0"/>
              <a:t> </a:t>
            </a:r>
            <a:r>
              <a:rPr lang="de-DE" sz="2400" dirty="0" err="1"/>
              <a:t>with</a:t>
            </a:r>
            <a:r>
              <a:rPr lang="de-DE" sz="2400" dirty="0"/>
              <a:t> </a:t>
            </a:r>
            <a:r>
              <a:rPr lang="de-DE" sz="2400" dirty="0" err="1"/>
              <a:t>loved</a:t>
            </a:r>
            <a:r>
              <a:rPr lang="de-DE" sz="2400" dirty="0"/>
              <a:t> </a:t>
            </a:r>
            <a:r>
              <a:rPr lang="de-DE" sz="2400" dirty="0" err="1"/>
              <a:t>ones</a:t>
            </a:r>
            <a:r>
              <a:rPr lang="de-DE" sz="2400" dirty="0"/>
              <a:t> </a:t>
            </a:r>
            <a:r>
              <a:rPr lang="de-DE" sz="2400" dirty="0" err="1"/>
              <a:t>and</a:t>
            </a:r>
            <a:r>
              <a:rPr lang="de-DE" sz="2400" dirty="0"/>
              <a:t> </a:t>
            </a:r>
            <a:r>
              <a:rPr lang="de-DE" sz="2400" dirty="0" err="1"/>
              <a:t>social</a:t>
            </a:r>
            <a:r>
              <a:rPr lang="de-DE" sz="2400" dirty="0"/>
              <a:t> </a:t>
            </a:r>
            <a:r>
              <a:rPr lang="de-DE" sz="2400" dirty="0" err="1"/>
              <a:t>support</a:t>
            </a:r>
            <a:r>
              <a:rPr lang="de-DE" sz="2400" dirty="0"/>
              <a:t>.</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2344608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Foliennummernplatzhalt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Unicode MS" charset="0"/>
                <a:ea typeface="ＭＳ Ｐゴシック" charset="0"/>
                <a:cs typeface="ＭＳ Ｐゴシック" charset="0"/>
              </a:defRPr>
            </a:lvl1pPr>
            <a:lvl2pPr marL="742950" indent="-285750" eaLnBrk="0" hangingPunct="0">
              <a:defRPr sz="2600">
                <a:solidFill>
                  <a:schemeClr val="tx1"/>
                </a:solidFill>
                <a:latin typeface="Arial Unicode MS" charset="0"/>
                <a:ea typeface="ＭＳ Ｐゴシック" charset="0"/>
              </a:defRPr>
            </a:lvl2pPr>
            <a:lvl3pPr marL="1143000" indent="-228600" eaLnBrk="0" hangingPunct="0">
              <a:defRPr sz="2600">
                <a:solidFill>
                  <a:schemeClr val="tx1"/>
                </a:solidFill>
                <a:latin typeface="Arial Unicode MS" charset="0"/>
                <a:ea typeface="ＭＳ Ｐゴシック" charset="0"/>
              </a:defRPr>
            </a:lvl3pPr>
            <a:lvl4pPr marL="1600200" indent="-228600" eaLnBrk="0" hangingPunct="0">
              <a:defRPr sz="2600">
                <a:solidFill>
                  <a:schemeClr val="tx1"/>
                </a:solidFill>
                <a:latin typeface="Arial Unicode MS" charset="0"/>
                <a:ea typeface="ＭＳ Ｐゴシック" charset="0"/>
              </a:defRPr>
            </a:lvl4pPr>
            <a:lvl5pPr marL="2057400" indent="-228600" eaLnBrk="0" hangingPunct="0">
              <a:defRPr sz="2600">
                <a:solidFill>
                  <a:schemeClr val="tx1"/>
                </a:solidFill>
                <a:latin typeface="Arial Unicode MS" charset="0"/>
                <a:ea typeface="ＭＳ Ｐゴシック" charset="0"/>
              </a:defRPr>
            </a:lvl5pPr>
            <a:lvl6pPr marL="2514600" indent="-228600" eaLnBrk="0" fontAlgn="base" hangingPunct="0">
              <a:spcBef>
                <a:spcPct val="0"/>
              </a:spcBef>
              <a:spcAft>
                <a:spcPct val="0"/>
              </a:spcAft>
              <a:defRPr sz="2600">
                <a:solidFill>
                  <a:schemeClr val="tx1"/>
                </a:solidFill>
                <a:latin typeface="Arial Unicode MS" charset="0"/>
                <a:ea typeface="ＭＳ Ｐゴシック" charset="0"/>
              </a:defRPr>
            </a:lvl6pPr>
            <a:lvl7pPr marL="2971800" indent="-228600" eaLnBrk="0" fontAlgn="base" hangingPunct="0">
              <a:spcBef>
                <a:spcPct val="0"/>
              </a:spcBef>
              <a:spcAft>
                <a:spcPct val="0"/>
              </a:spcAft>
              <a:defRPr sz="2600">
                <a:solidFill>
                  <a:schemeClr val="tx1"/>
                </a:solidFill>
                <a:latin typeface="Arial Unicode MS" charset="0"/>
                <a:ea typeface="ＭＳ Ｐゴシック" charset="0"/>
              </a:defRPr>
            </a:lvl7pPr>
            <a:lvl8pPr marL="3429000" indent="-228600" eaLnBrk="0" fontAlgn="base" hangingPunct="0">
              <a:spcBef>
                <a:spcPct val="0"/>
              </a:spcBef>
              <a:spcAft>
                <a:spcPct val="0"/>
              </a:spcAft>
              <a:defRPr sz="2600">
                <a:solidFill>
                  <a:schemeClr val="tx1"/>
                </a:solidFill>
                <a:latin typeface="Arial Unicode MS" charset="0"/>
                <a:ea typeface="ＭＳ Ｐゴシック" charset="0"/>
              </a:defRPr>
            </a:lvl8pPr>
            <a:lvl9pPr marL="3886200" indent="-228600" eaLnBrk="0" fontAlgn="base" hangingPunct="0">
              <a:spcBef>
                <a:spcPct val="0"/>
              </a:spcBef>
              <a:spcAft>
                <a:spcPct val="0"/>
              </a:spcAft>
              <a:defRPr sz="2600">
                <a:solidFill>
                  <a:schemeClr val="tx1"/>
                </a:solidFill>
                <a:latin typeface="Arial Unicode MS" charset="0"/>
                <a:ea typeface="ＭＳ Ｐゴシック" charset="0"/>
              </a:defRPr>
            </a:lvl9pPr>
          </a:lstStyle>
          <a:p>
            <a:fld id="{334C144F-AED5-3840-A4B5-FE3F3F6AF04B}" type="slidenum">
              <a:rPr lang="de-AT" sz="1400">
                <a:solidFill>
                  <a:srgbClr val="FFFFFF"/>
                </a:solidFill>
              </a:rPr>
              <a:pPr/>
              <a:t>26</a:t>
            </a:fld>
            <a:endParaRPr lang="de-AT" sz="1400">
              <a:solidFill>
                <a:srgbClr val="FFFFFF"/>
              </a:solidFill>
            </a:endParaRPr>
          </a:p>
        </p:txBody>
      </p:sp>
      <p:sp>
        <p:nvSpPr>
          <p:cNvPr id="5"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Exercise</a:t>
            </a:r>
            <a:endParaRPr lang="de-DE" sz="2400" dirty="0" smtClean="0"/>
          </a:p>
          <a:p>
            <a:r>
              <a:rPr lang="de-DE" sz="2400" dirty="0" err="1" smtClean="0"/>
              <a:t>Use</a:t>
            </a:r>
            <a:r>
              <a:rPr lang="de-DE" sz="2400" dirty="0" smtClean="0"/>
              <a:t> </a:t>
            </a:r>
            <a:r>
              <a:rPr lang="de-DE" sz="2400" dirty="0" err="1"/>
              <a:t>exercise</a:t>
            </a:r>
            <a:r>
              <a:rPr lang="de-DE" sz="2400" dirty="0"/>
              <a:t> </a:t>
            </a:r>
            <a:r>
              <a:rPr lang="de-DE" sz="2400" dirty="0" err="1"/>
              <a:t>from</a:t>
            </a:r>
            <a:r>
              <a:rPr lang="de-DE" sz="2400" dirty="0"/>
              <a:t> </a:t>
            </a:r>
            <a:r>
              <a:rPr lang="de-DE" sz="2400" dirty="0" err="1"/>
              <a:t>trainers</a:t>
            </a:r>
            <a:r>
              <a:rPr lang="de-DE" sz="2400" dirty="0"/>
              <a:t> </a:t>
            </a:r>
            <a:r>
              <a:rPr lang="de-DE" sz="2400" dirty="0" err="1"/>
              <a:t>handbook</a:t>
            </a:r>
            <a:r>
              <a:rPr lang="de-DE" sz="2400" dirty="0"/>
              <a:t> (Annex) </a:t>
            </a:r>
            <a:r>
              <a:rPr lang="de-DE" sz="2400" dirty="0" err="1"/>
              <a:t>and</a:t>
            </a:r>
            <a:r>
              <a:rPr lang="de-DE" sz="2400" dirty="0"/>
              <a:t>/</a:t>
            </a:r>
            <a:r>
              <a:rPr lang="de-DE" sz="2400" dirty="0" err="1"/>
              <a:t>or</a:t>
            </a:r>
            <a:r>
              <a:rPr lang="de-DE" sz="2400" dirty="0"/>
              <a:t> </a:t>
            </a:r>
            <a:r>
              <a:rPr lang="de-DE" sz="2400" dirty="0" err="1"/>
              <a:t>from</a:t>
            </a:r>
            <a:r>
              <a:rPr lang="de-DE" sz="2400" dirty="0"/>
              <a:t> </a:t>
            </a:r>
            <a:r>
              <a:rPr lang="de-DE" sz="2400" dirty="0" err="1"/>
              <a:t>the</a:t>
            </a:r>
            <a:r>
              <a:rPr lang="de-DE" sz="2400" dirty="0"/>
              <a:t> WHO </a:t>
            </a:r>
            <a:r>
              <a:rPr lang="de-DE" sz="2400" dirty="0" err="1"/>
              <a:t>facilitators</a:t>
            </a:r>
            <a:r>
              <a:rPr lang="de-DE" sz="2400" dirty="0"/>
              <a:t> </a:t>
            </a:r>
            <a:r>
              <a:rPr lang="de-DE" sz="2400" dirty="0" err="1"/>
              <a:t>guide</a:t>
            </a:r>
            <a:endParaRPr lang="de-DE" sz="2400" dirty="0"/>
          </a:p>
          <a:p>
            <a:r>
              <a:rPr lang="de-DE" sz="2400" dirty="0" err="1"/>
              <a:t>Use</a:t>
            </a:r>
            <a:r>
              <a:rPr lang="de-DE" sz="2400" dirty="0"/>
              <a:t> </a:t>
            </a:r>
            <a:r>
              <a:rPr lang="de-DE" sz="2400" dirty="0" err="1"/>
              <a:t>handout</a:t>
            </a:r>
            <a:r>
              <a:rPr lang="de-DE" sz="2400" dirty="0"/>
              <a:t> in </a:t>
            </a:r>
            <a:r>
              <a:rPr lang="de-DE" sz="2400" dirty="0" err="1"/>
              <a:t>the</a:t>
            </a:r>
            <a:r>
              <a:rPr lang="de-DE" sz="2400" dirty="0"/>
              <a:t> Annex (</a:t>
            </a:r>
            <a:r>
              <a:rPr lang="de-DE" sz="2400" dirty="0" err="1"/>
              <a:t>trainers</a:t>
            </a:r>
            <a:r>
              <a:rPr lang="de-DE" sz="2400" dirty="0"/>
              <a:t> </a:t>
            </a:r>
            <a:r>
              <a:rPr lang="de-DE" sz="2400" dirty="0" err="1"/>
              <a:t>handbook</a:t>
            </a:r>
            <a:r>
              <a:rPr lang="de-DE" sz="2400" dirty="0"/>
              <a:t>)</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13490423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Foliennummernplatzhalt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Unicode MS" charset="0"/>
                <a:ea typeface="ＭＳ Ｐゴシック" charset="0"/>
                <a:cs typeface="ＭＳ Ｐゴシック" charset="0"/>
              </a:defRPr>
            </a:lvl1pPr>
            <a:lvl2pPr marL="742950" indent="-285750" eaLnBrk="0" hangingPunct="0">
              <a:defRPr sz="2600">
                <a:solidFill>
                  <a:schemeClr val="tx1"/>
                </a:solidFill>
                <a:latin typeface="Arial Unicode MS" charset="0"/>
                <a:ea typeface="ＭＳ Ｐゴシック" charset="0"/>
              </a:defRPr>
            </a:lvl2pPr>
            <a:lvl3pPr marL="1143000" indent="-228600" eaLnBrk="0" hangingPunct="0">
              <a:defRPr sz="2600">
                <a:solidFill>
                  <a:schemeClr val="tx1"/>
                </a:solidFill>
                <a:latin typeface="Arial Unicode MS" charset="0"/>
                <a:ea typeface="ＭＳ Ｐゴシック" charset="0"/>
              </a:defRPr>
            </a:lvl3pPr>
            <a:lvl4pPr marL="1600200" indent="-228600" eaLnBrk="0" hangingPunct="0">
              <a:defRPr sz="2600">
                <a:solidFill>
                  <a:schemeClr val="tx1"/>
                </a:solidFill>
                <a:latin typeface="Arial Unicode MS" charset="0"/>
                <a:ea typeface="ＭＳ Ｐゴシック" charset="0"/>
              </a:defRPr>
            </a:lvl4pPr>
            <a:lvl5pPr marL="2057400" indent="-228600" eaLnBrk="0" hangingPunct="0">
              <a:defRPr sz="2600">
                <a:solidFill>
                  <a:schemeClr val="tx1"/>
                </a:solidFill>
                <a:latin typeface="Arial Unicode MS" charset="0"/>
                <a:ea typeface="ＭＳ Ｐゴシック" charset="0"/>
              </a:defRPr>
            </a:lvl5pPr>
            <a:lvl6pPr marL="2514600" indent="-228600" eaLnBrk="0" fontAlgn="base" hangingPunct="0">
              <a:spcBef>
                <a:spcPct val="0"/>
              </a:spcBef>
              <a:spcAft>
                <a:spcPct val="0"/>
              </a:spcAft>
              <a:defRPr sz="2600">
                <a:solidFill>
                  <a:schemeClr val="tx1"/>
                </a:solidFill>
                <a:latin typeface="Arial Unicode MS" charset="0"/>
                <a:ea typeface="ＭＳ Ｐゴシック" charset="0"/>
              </a:defRPr>
            </a:lvl6pPr>
            <a:lvl7pPr marL="2971800" indent="-228600" eaLnBrk="0" fontAlgn="base" hangingPunct="0">
              <a:spcBef>
                <a:spcPct val="0"/>
              </a:spcBef>
              <a:spcAft>
                <a:spcPct val="0"/>
              </a:spcAft>
              <a:defRPr sz="2600">
                <a:solidFill>
                  <a:schemeClr val="tx1"/>
                </a:solidFill>
                <a:latin typeface="Arial Unicode MS" charset="0"/>
                <a:ea typeface="ＭＳ Ｐゴシック" charset="0"/>
              </a:defRPr>
            </a:lvl7pPr>
            <a:lvl8pPr marL="3429000" indent="-228600" eaLnBrk="0" fontAlgn="base" hangingPunct="0">
              <a:spcBef>
                <a:spcPct val="0"/>
              </a:spcBef>
              <a:spcAft>
                <a:spcPct val="0"/>
              </a:spcAft>
              <a:defRPr sz="2600">
                <a:solidFill>
                  <a:schemeClr val="tx1"/>
                </a:solidFill>
                <a:latin typeface="Arial Unicode MS" charset="0"/>
                <a:ea typeface="ＭＳ Ｐゴシック" charset="0"/>
              </a:defRPr>
            </a:lvl8pPr>
            <a:lvl9pPr marL="3886200" indent="-228600" eaLnBrk="0" fontAlgn="base" hangingPunct="0">
              <a:spcBef>
                <a:spcPct val="0"/>
              </a:spcBef>
              <a:spcAft>
                <a:spcPct val="0"/>
              </a:spcAft>
              <a:defRPr sz="2600">
                <a:solidFill>
                  <a:schemeClr val="tx1"/>
                </a:solidFill>
                <a:latin typeface="Arial Unicode MS" charset="0"/>
                <a:ea typeface="ＭＳ Ｐゴシック" charset="0"/>
              </a:defRPr>
            </a:lvl9pPr>
          </a:lstStyle>
          <a:p>
            <a:fld id="{369B27FB-5382-B041-93CD-601AC638604F}" type="slidenum">
              <a:rPr lang="de-AT" sz="1400">
                <a:solidFill>
                  <a:srgbClr val="FFFFFF"/>
                </a:solidFill>
              </a:rPr>
              <a:pPr/>
              <a:t>3</a:t>
            </a:fld>
            <a:endParaRPr lang="de-AT" sz="1400">
              <a:solidFill>
                <a:srgbClr val="FFFFFF"/>
              </a:solidFill>
            </a:endParaRPr>
          </a:p>
        </p:txBody>
      </p:sp>
      <p:sp>
        <p:nvSpPr>
          <p:cNvPr id="5"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What</a:t>
            </a:r>
            <a:r>
              <a:rPr lang="de-AT" sz="3200" b="1" dirty="0" smtClean="0">
                <a:solidFill>
                  <a:srgbClr val="C00000"/>
                </a:solidFill>
              </a:rPr>
              <a:t> </a:t>
            </a:r>
            <a:r>
              <a:rPr lang="de-AT" sz="3200" b="1" dirty="0" err="1">
                <a:solidFill>
                  <a:srgbClr val="C00000"/>
                </a:solidFill>
              </a:rPr>
              <a:t>is</a:t>
            </a:r>
            <a:r>
              <a:rPr lang="de-AT" sz="3200" b="1" dirty="0">
                <a:solidFill>
                  <a:srgbClr val="C00000"/>
                </a:solidFill>
              </a:rPr>
              <a:t> a </a:t>
            </a:r>
            <a:r>
              <a:rPr lang="de-AT" sz="3200" b="1" dirty="0" err="1" smtClean="0">
                <a:solidFill>
                  <a:srgbClr val="C00000"/>
                </a:solidFill>
              </a:rPr>
              <a:t>disaster</a:t>
            </a:r>
            <a:endParaRPr lang="de-AT" sz="3200" b="1" dirty="0" smtClean="0">
              <a:solidFill>
                <a:srgbClr val="C00000"/>
              </a:solidFill>
            </a:endParaRPr>
          </a:p>
          <a:p>
            <a:r>
              <a:rPr lang="en-GB" sz="2400" dirty="0"/>
              <a:t>According to UNISDR (United Nations Office for Disaster Risk Reduction, 2009, p. 9): a disaster is a “serious disruption of the functioning of a community or a society involving widespread human, material, economic or environmental losses and impacts, which exceeds the ability of the affected community or society to cope using its own resources”.</a:t>
            </a:r>
            <a:endParaRPr lang="de-AT" sz="24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20054185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Foliennummernplatzhalt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Unicode MS" charset="0"/>
                <a:ea typeface="ＭＳ Ｐゴシック" charset="0"/>
                <a:cs typeface="ＭＳ Ｐゴシック" charset="0"/>
              </a:defRPr>
            </a:lvl1pPr>
            <a:lvl2pPr marL="742950" indent="-285750" eaLnBrk="0" hangingPunct="0">
              <a:defRPr sz="2600">
                <a:solidFill>
                  <a:schemeClr val="tx1"/>
                </a:solidFill>
                <a:latin typeface="Arial Unicode MS" charset="0"/>
                <a:ea typeface="ＭＳ Ｐゴシック" charset="0"/>
              </a:defRPr>
            </a:lvl2pPr>
            <a:lvl3pPr marL="1143000" indent="-228600" eaLnBrk="0" hangingPunct="0">
              <a:defRPr sz="2600">
                <a:solidFill>
                  <a:schemeClr val="tx1"/>
                </a:solidFill>
                <a:latin typeface="Arial Unicode MS" charset="0"/>
                <a:ea typeface="ＭＳ Ｐゴシック" charset="0"/>
              </a:defRPr>
            </a:lvl3pPr>
            <a:lvl4pPr marL="1600200" indent="-228600" eaLnBrk="0" hangingPunct="0">
              <a:defRPr sz="2600">
                <a:solidFill>
                  <a:schemeClr val="tx1"/>
                </a:solidFill>
                <a:latin typeface="Arial Unicode MS" charset="0"/>
                <a:ea typeface="ＭＳ Ｐゴシック" charset="0"/>
              </a:defRPr>
            </a:lvl4pPr>
            <a:lvl5pPr marL="2057400" indent="-228600" eaLnBrk="0" hangingPunct="0">
              <a:defRPr sz="2600">
                <a:solidFill>
                  <a:schemeClr val="tx1"/>
                </a:solidFill>
                <a:latin typeface="Arial Unicode MS" charset="0"/>
                <a:ea typeface="ＭＳ Ｐゴシック" charset="0"/>
              </a:defRPr>
            </a:lvl5pPr>
            <a:lvl6pPr marL="2514600" indent="-228600" eaLnBrk="0" fontAlgn="base" hangingPunct="0">
              <a:spcBef>
                <a:spcPct val="0"/>
              </a:spcBef>
              <a:spcAft>
                <a:spcPct val="0"/>
              </a:spcAft>
              <a:defRPr sz="2600">
                <a:solidFill>
                  <a:schemeClr val="tx1"/>
                </a:solidFill>
                <a:latin typeface="Arial Unicode MS" charset="0"/>
                <a:ea typeface="ＭＳ Ｐゴシック" charset="0"/>
              </a:defRPr>
            </a:lvl6pPr>
            <a:lvl7pPr marL="2971800" indent="-228600" eaLnBrk="0" fontAlgn="base" hangingPunct="0">
              <a:spcBef>
                <a:spcPct val="0"/>
              </a:spcBef>
              <a:spcAft>
                <a:spcPct val="0"/>
              </a:spcAft>
              <a:defRPr sz="2600">
                <a:solidFill>
                  <a:schemeClr val="tx1"/>
                </a:solidFill>
                <a:latin typeface="Arial Unicode MS" charset="0"/>
                <a:ea typeface="ＭＳ Ｐゴシック" charset="0"/>
              </a:defRPr>
            </a:lvl7pPr>
            <a:lvl8pPr marL="3429000" indent="-228600" eaLnBrk="0" fontAlgn="base" hangingPunct="0">
              <a:spcBef>
                <a:spcPct val="0"/>
              </a:spcBef>
              <a:spcAft>
                <a:spcPct val="0"/>
              </a:spcAft>
              <a:defRPr sz="2600">
                <a:solidFill>
                  <a:schemeClr val="tx1"/>
                </a:solidFill>
                <a:latin typeface="Arial Unicode MS" charset="0"/>
                <a:ea typeface="ＭＳ Ｐゴシック" charset="0"/>
              </a:defRPr>
            </a:lvl8pPr>
            <a:lvl9pPr marL="3886200" indent="-228600" eaLnBrk="0" fontAlgn="base" hangingPunct="0">
              <a:spcBef>
                <a:spcPct val="0"/>
              </a:spcBef>
              <a:spcAft>
                <a:spcPct val="0"/>
              </a:spcAft>
              <a:defRPr sz="2600">
                <a:solidFill>
                  <a:schemeClr val="tx1"/>
                </a:solidFill>
                <a:latin typeface="Arial Unicode MS" charset="0"/>
                <a:ea typeface="ＭＳ Ｐゴシック" charset="0"/>
              </a:defRPr>
            </a:lvl9pPr>
          </a:lstStyle>
          <a:p>
            <a:fld id="{4B15DB50-E081-784C-9EFB-D3B2C8D318E4}" type="slidenum">
              <a:rPr lang="de-AT" sz="1400">
                <a:solidFill>
                  <a:srgbClr val="FFFFFF"/>
                </a:solidFill>
              </a:rPr>
              <a:pPr/>
              <a:t>4</a:t>
            </a:fld>
            <a:endParaRPr lang="de-AT" sz="1400">
              <a:solidFill>
                <a:srgbClr val="FFFFFF"/>
              </a:solidFill>
            </a:endParaRPr>
          </a:p>
        </p:txBody>
      </p:sp>
      <p:sp>
        <p:nvSpPr>
          <p:cNvPr id="5"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3200" b="1" dirty="0" smtClean="0">
                <a:solidFill>
                  <a:srgbClr val="C00000"/>
                </a:solidFill>
              </a:rPr>
              <a:t>What </a:t>
            </a:r>
            <a:r>
              <a:rPr lang="en-US" sz="3200" b="1" dirty="0">
                <a:solidFill>
                  <a:srgbClr val="C00000"/>
                </a:solidFill>
              </a:rPr>
              <a:t>is Psychological First Aid</a:t>
            </a:r>
            <a:r>
              <a:rPr lang="en-US" sz="3200" b="1" dirty="0" smtClean="0">
                <a:solidFill>
                  <a:srgbClr val="C00000"/>
                </a:solidFill>
              </a:rPr>
              <a:t>?</a:t>
            </a:r>
            <a:endParaRPr lang="de-AT" sz="3200" b="1" dirty="0" smtClean="0">
              <a:solidFill>
                <a:srgbClr val="C00000"/>
              </a:solidFill>
            </a:endParaRPr>
          </a:p>
          <a:p>
            <a:r>
              <a:rPr lang="de-DE" sz="2400" dirty="0"/>
              <a:t>Psychological </a:t>
            </a:r>
            <a:r>
              <a:rPr lang="de-DE" sz="2400" dirty="0" err="1"/>
              <a:t>first</a:t>
            </a:r>
            <a:r>
              <a:rPr lang="de-DE" sz="2400" dirty="0"/>
              <a:t> </a:t>
            </a:r>
            <a:r>
              <a:rPr lang="de-DE" sz="2400" dirty="0" err="1"/>
              <a:t>aid</a:t>
            </a:r>
            <a:r>
              <a:rPr lang="de-DE" sz="2400" dirty="0"/>
              <a:t> </a:t>
            </a:r>
            <a:r>
              <a:rPr lang="de-DE" sz="2400" dirty="0" err="1"/>
              <a:t>is</a:t>
            </a:r>
            <a:r>
              <a:rPr lang="de-DE" sz="2400" dirty="0"/>
              <a:t> a ‘humane, </a:t>
            </a:r>
            <a:r>
              <a:rPr lang="de-DE" sz="2400" dirty="0" err="1"/>
              <a:t>supportive</a:t>
            </a:r>
            <a:r>
              <a:rPr lang="de-DE" sz="2400" dirty="0"/>
              <a:t> </a:t>
            </a:r>
            <a:r>
              <a:rPr lang="de-DE" sz="2400" dirty="0" err="1"/>
              <a:t>response</a:t>
            </a:r>
            <a:r>
              <a:rPr lang="de-DE" sz="2400" dirty="0"/>
              <a:t> </a:t>
            </a:r>
            <a:r>
              <a:rPr lang="de-DE" sz="2400" dirty="0" err="1"/>
              <a:t>to</a:t>
            </a:r>
            <a:r>
              <a:rPr lang="de-DE" sz="2400" dirty="0"/>
              <a:t> a </a:t>
            </a:r>
            <a:r>
              <a:rPr lang="de-DE" sz="2400" dirty="0" err="1"/>
              <a:t>fellow</a:t>
            </a:r>
            <a:r>
              <a:rPr lang="de-DE" sz="2400" dirty="0"/>
              <a:t> human </a:t>
            </a:r>
            <a:r>
              <a:rPr lang="de-DE" sz="2400" dirty="0" err="1"/>
              <a:t>being</a:t>
            </a:r>
            <a:r>
              <a:rPr lang="de-DE" sz="2400" dirty="0"/>
              <a:t> </a:t>
            </a:r>
            <a:r>
              <a:rPr lang="de-DE" sz="2400" dirty="0" err="1"/>
              <a:t>who</a:t>
            </a:r>
            <a:r>
              <a:rPr lang="de-DE" sz="2400" dirty="0"/>
              <a:t> </a:t>
            </a:r>
            <a:r>
              <a:rPr lang="de-DE" sz="2400" dirty="0" err="1"/>
              <a:t>is</a:t>
            </a:r>
            <a:r>
              <a:rPr lang="de-DE" sz="2400" dirty="0"/>
              <a:t> </a:t>
            </a:r>
            <a:r>
              <a:rPr lang="de-DE" sz="2400" dirty="0" err="1"/>
              <a:t>suffering</a:t>
            </a:r>
            <a:r>
              <a:rPr lang="de-DE" sz="2400" dirty="0"/>
              <a:t> </a:t>
            </a:r>
            <a:r>
              <a:rPr lang="de-DE" sz="2400" dirty="0" err="1"/>
              <a:t>and</a:t>
            </a:r>
            <a:r>
              <a:rPr lang="de-DE" sz="2400" dirty="0"/>
              <a:t> </a:t>
            </a:r>
            <a:r>
              <a:rPr lang="de-DE" sz="2400" dirty="0" err="1"/>
              <a:t>who</a:t>
            </a:r>
            <a:r>
              <a:rPr lang="de-DE" sz="2400" dirty="0"/>
              <a:t> </a:t>
            </a:r>
            <a:r>
              <a:rPr lang="de-DE" sz="2400" dirty="0" err="1"/>
              <a:t>may</a:t>
            </a:r>
            <a:r>
              <a:rPr lang="de-DE" sz="2400" dirty="0"/>
              <a:t> </a:t>
            </a:r>
            <a:r>
              <a:rPr lang="de-DE" sz="2400" dirty="0" err="1"/>
              <a:t>need</a:t>
            </a:r>
            <a:r>
              <a:rPr lang="de-DE" sz="2400" dirty="0"/>
              <a:t> </a:t>
            </a:r>
            <a:r>
              <a:rPr lang="de-DE" sz="2400" dirty="0" err="1"/>
              <a:t>support</a:t>
            </a:r>
            <a:r>
              <a:rPr lang="de-DE" sz="2400" dirty="0"/>
              <a:t>’</a:t>
            </a:r>
            <a:r>
              <a:rPr lang="de-DE" altLang="ja-JP" sz="2400" dirty="0"/>
              <a:t> (WHO, 2011)</a:t>
            </a:r>
            <a:endParaRPr lang="de-DE" sz="24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568759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Foliennummernplatzhalt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Unicode MS" charset="0"/>
                <a:ea typeface="ＭＳ Ｐゴシック" charset="0"/>
                <a:cs typeface="ＭＳ Ｐゴシック" charset="0"/>
              </a:defRPr>
            </a:lvl1pPr>
            <a:lvl2pPr marL="742950" indent="-285750" eaLnBrk="0" hangingPunct="0">
              <a:defRPr sz="2600">
                <a:solidFill>
                  <a:schemeClr val="tx1"/>
                </a:solidFill>
                <a:latin typeface="Arial Unicode MS" charset="0"/>
                <a:ea typeface="ＭＳ Ｐゴシック" charset="0"/>
              </a:defRPr>
            </a:lvl2pPr>
            <a:lvl3pPr marL="1143000" indent="-228600" eaLnBrk="0" hangingPunct="0">
              <a:defRPr sz="2600">
                <a:solidFill>
                  <a:schemeClr val="tx1"/>
                </a:solidFill>
                <a:latin typeface="Arial Unicode MS" charset="0"/>
                <a:ea typeface="ＭＳ Ｐゴシック" charset="0"/>
              </a:defRPr>
            </a:lvl3pPr>
            <a:lvl4pPr marL="1600200" indent="-228600" eaLnBrk="0" hangingPunct="0">
              <a:defRPr sz="2600">
                <a:solidFill>
                  <a:schemeClr val="tx1"/>
                </a:solidFill>
                <a:latin typeface="Arial Unicode MS" charset="0"/>
                <a:ea typeface="ＭＳ Ｐゴシック" charset="0"/>
              </a:defRPr>
            </a:lvl4pPr>
            <a:lvl5pPr marL="2057400" indent="-228600" eaLnBrk="0" hangingPunct="0">
              <a:defRPr sz="2600">
                <a:solidFill>
                  <a:schemeClr val="tx1"/>
                </a:solidFill>
                <a:latin typeface="Arial Unicode MS" charset="0"/>
                <a:ea typeface="ＭＳ Ｐゴシック" charset="0"/>
              </a:defRPr>
            </a:lvl5pPr>
            <a:lvl6pPr marL="2514600" indent="-228600" eaLnBrk="0" fontAlgn="base" hangingPunct="0">
              <a:spcBef>
                <a:spcPct val="0"/>
              </a:spcBef>
              <a:spcAft>
                <a:spcPct val="0"/>
              </a:spcAft>
              <a:defRPr sz="2600">
                <a:solidFill>
                  <a:schemeClr val="tx1"/>
                </a:solidFill>
                <a:latin typeface="Arial Unicode MS" charset="0"/>
                <a:ea typeface="ＭＳ Ｐゴシック" charset="0"/>
              </a:defRPr>
            </a:lvl6pPr>
            <a:lvl7pPr marL="2971800" indent="-228600" eaLnBrk="0" fontAlgn="base" hangingPunct="0">
              <a:spcBef>
                <a:spcPct val="0"/>
              </a:spcBef>
              <a:spcAft>
                <a:spcPct val="0"/>
              </a:spcAft>
              <a:defRPr sz="2600">
                <a:solidFill>
                  <a:schemeClr val="tx1"/>
                </a:solidFill>
                <a:latin typeface="Arial Unicode MS" charset="0"/>
                <a:ea typeface="ＭＳ Ｐゴシック" charset="0"/>
              </a:defRPr>
            </a:lvl7pPr>
            <a:lvl8pPr marL="3429000" indent="-228600" eaLnBrk="0" fontAlgn="base" hangingPunct="0">
              <a:spcBef>
                <a:spcPct val="0"/>
              </a:spcBef>
              <a:spcAft>
                <a:spcPct val="0"/>
              </a:spcAft>
              <a:defRPr sz="2600">
                <a:solidFill>
                  <a:schemeClr val="tx1"/>
                </a:solidFill>
                <a:latin typeface="Arial Unicode MS" charset="0"/>
                <a:ea typeface="ＭＳ Ｐゴシック" charset="0"/>
              </a:defRPr>
            </a:lvl8pPr>
            <a:lvl9pPr marL="3886200" indent="-228600" eaLnBrk="0" fontAlgn="base" hangingPunct="0">
              <a:spcBef>
                <a:spcPct val="0"/>
              </a:spcBef>
              <a:spcAft>
                <a:spcPct val="0"/>
              </a:spcAft>
              <a:defRPr sz="2600">
                <a:solidFill>
                  <a:schemeClr val="tx1"/>
                </a:solidFill>
                <a:latin typeface="Arial Unicode MS" charset="0"/>
                <a:ea typeface="ＭＳ Ｐゴシック" charset="0"/>
              </a:defRPr>
            </a:lvl9pPr>
          </a:lstStyle>
          <a:p>
            <a:fld id="{73AE64F7-562D-4C4A-9462-227D4563B600}" type="slidenum">
              <a:rPr lang="de-AT" sz="1400">
                <a:solidFill>
                  <a:srgbClr val="FFFFFF"/>
                </a:solidFill>
              </a:rPr>
              <a:pPr/>
              <a:t>5</a:t>
            </a:fld>
            <a:endParaRPr lang="de-AT" sz="1400">
              <a:solidFill>
                <a:srgbClr val="FFFFFF"/>
              </a:solidFill>
            </a:endParaRPr>
          </a:p>
        </p:txBody>
      </p:sp>
      <p:sp>
        <p:nvSpPr>
          <p:cNvPr id="5"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smtClean="0">
                <a:solidFill>
                  <a:srgbClr val="C00000"/>
                </a:solidFill>
              </a:rPr>
              <a:t>Psychological </a:t>
            </a:r>
            <a:r>
              <a:rPr lang="de-AT" sz="3200" b="1" dirty="0">
                <a:solidFill>
                  <a:srgbClr val="C00000"/>
                </a:solidFill>
              </a:rPr>
              <a:t>First </a:t>
            </a:r>
            <a:r>
              <a:rPr lang="de-AT" sz="3200" b="1" dirty="0" err="1" smtClean="0">
                <a:solidFill>
                  <a:srgbClr val="C00000"/>
                </a:solidFill>
              </a:rPr>
              <a:t>Aid</a:t>
            </a:r>
            <a:endParaRPr lang="de-DE" sz="2400" dirty="0" smtClean="0"/>
          </a:p>
          <a:p>
            <a:r>
              <a:rPr lang="de-DE" sz="2400" dirty="0" smtClean="0"/>
              <a:t>Non‐intrusive</a:t>
            </a:r>
            <a:r>
              <a:rPr lang="de-DE" sz="2400" dirty="0"/>
              <a:t>, </a:t>
            </a:r>
            <a:r>
              <a:rPr lang="de-DE" sz="2400" dirty="0" err="1"/>
              <a:t>practical</a:t>
            </a:r>
            <a:r>
              <a:rPr lang="de-DE" sz="2400" dirty="0"/>
              <a:t> </a:t>
            </a:r>
            <a:r>
              <a:rPr lang="ro-RO" sz="2400" dirty="0"/>
              <a:t>care and support	</a:t>
            </a:r>
          </a:p>
          <a:p>
            <a:r>
              <a:rPr lang="ro-RO" sz="2400" dirty="0"/>
              <a:t> Assessing needs and concerns	</a:t>
            </a:r>
          </a:p>
          <a:p>
            <a:r>
              <a:rPr lang="ro-RO" sz="2400" dirty="0"/>
              <a:t> Helping people to address basic needs</a:t>
            </a:r>
            <a:r>
              <a:rPr lang="nl-NL" sz="2400" dirty="0"/>
              <a:t> (food, water)	</a:t>
            </a:r>
          </a:p>
          <a:p>
            <a:r>
              <a:rPr lang="nl-NL" sz="2400" dirty="0"/>
              <a:t>Listening,</a:t>
            </a:r>
            <a:r>
              <a:rPr lang="da-DK" sz="2400" dirty="0"/>
              <a:t> but no pressuring people  to  talk	</a:t>
            </a:r>
          </a:p>
          <a:p>
            <a:r>
              <a:rPr lang="da-DK" sz="2400" dirty="0"/>
              <a:t>Comforting people and helping</a:t>
            </a:r>
            <a:r>
              <a:rPr lang="en-US" sz="2400" dirty="0"/>
              <a:t> them to</a:t>
            </a:r>
            <a:r>
              <a:rPr lang="nl-NL" sz="2400" dirty="0"/>
              <a:t> feel  calm</a:t>
            </a:r>
            <a:endParaRPr lang="de-AT" sz="2400" b="1" dirty="0" smtClean="0">
              <a:solidFill>
                <a:srgbClr val="C00000"/>
              </a:solidFill>
            </a:endParaRPr>
          </a:p>
        </p:txBody>
      </p:sp>
    </p:spTree>
    <p:extLst>
      <p:ext uri="{BB962C8B-B14F-4D97-AF65-F5344CB8AC3E}">
        <p14:creationId xmlns:p14="http://schemas.microsoft.com/office/powerpoint/2010/main" val="30876164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Foliennummernplatzhalter 3"/>
          <p:cNvSpPr>
            <a:spLocks noGrp="1"/>
          </p:cNvSpPr>
          <p:nvPr>
            <p:ph type="sldNum"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600">
                <a:solidFill>
                  <a:schemeClr val="tx1"/>
                </a:solidFill>
                <a:latin typeface="Arial Unicode MS" charset="0"/>
                <a:ea typeface="ＭＳ Ｐゴシック" charset="0"/>
                <a:cs typeface="ＭＳ Ｐゴシック" charset="0"/>
              </a:defRPr>
            </a:lvl1pPr>
            <a:lvl2pPr marL="742950" indent="-285750" eaLnBrk="0" hangingPunct="0">
              <a:defRPr sz="2600">
                <a:solidFill>
                  <a:schemeClr val="tx1"/>
                </a:solidFill>
                <a:latin typeface="Arial Unicode MS" charset="0"/>
                <a:ea typeface="ＭＳ Ｐゴシック" charset="0"/>
              </a:defRPr>
            </a:lvl2pPr>
            <a:lvl3pPr marL="1143000" indent="-228600" eaLnBrk="0" hangingPunct="0">
              <a:defRPr sz="2600">
                <a:solidFill>
                  <a:schemeClr val="tx1"/>
                </a:solidFill>
                <a:latin typeface="Arial Unicode MS" charset="0"/>
                <a:ea typeface="ＭＳ Ｐゴシック" charset="0"/>
              </a:defRPr>
            </a:lvl3pPr>
            <a:lvl4pPr marL="1600200" indent="-228600" eaLnBrk="0" hangingPunct="0">
              <a:defRPr sz="2600">
                <a:solidFill>
                  <a:schemeClr val="tx1"/>
                </a:solidFill>
                <a:latin typeface="Arial Unicode MS" charset="0"/>
                <a:ea typeface="ＭＳ Ｐゴシック" charset="0"/>
              </a:defRPr>
            </a:lvl4pPr>
            <a:lvl5pPr marL="2057400" indent="-228600" eaLnBrk="0" hangingPunct="0">
              <a:defRPr sz="2600">
                <a:solidFill>
                  <a:schemeClr val="tx1"/>
                </a:solidFill>
                <a:latin typeface="Arial Unicode MS" charset="0"/>
                <a:ea typeface="ＭＳ Ｐゴシック" charset="0"/>
              </a:defRPr>
            </a:lvl5pPr>
            <a:lvl6pPr marL="2514600" indent="-228600" eaLnBrk="0" fontAlgn="base" hangingPunct="0">
              <a:spcBef>
                <a:spcPct val="0"/>
              </a:spcBef>
              <a:spcAft>
                <a:spcPct val="0"/>
              </a:spcAft>
              <a:defRPr sz="2600">
                <a:solidFill>
                  <a:schemeClr val="tx1"/>
                </a:solidFill>
                <a:latin typeface="Arial Unicode MS" charset="0"/>
                <a:ea typeface="ＭＳ Ｐゴシック" charset="0"/>
              </a:defRPr>
            </a:lvl6pPr>
            <a:lvl7pPr marL="2971800" indent="-228600" eaLnBrk="0" fontAlgn="base" hangingPunct="0">
              <a:spcBef>
                <a:spcPct val="0"/>
              </a:spcBef>
              <a:spcAft>
                <a:spcPct val="0"/>
              </a:spcAft>
              <a:defRPr sz="2600">
                <a:solidFill>
                  <a:schemeClr val="tx1"/>
                </a:solidFill>
                <a:latin typeface="Arial Unicode MS" charset="0"/>
                <a:ea typeface="ＭＳ Ｐゴシック" charset="0"/>
              </a:defRPr>
            </a:lvl7pPr>
            <a:lvl8pPr marL="3429000" indent="-228600" eaLnBrk="0" fontAlgn="base" hangingPunct="0">
              <a:spcBef>
                <a:spcPct val="0"/>
              </a:spcBef>
              <a:spcAft>
                <a:spcPct val="0"/>
              </a:spcAft>
              <a:defRPr sz="2600">
                <a:solidFill>
                  <a:schemeClr val="tx1"/>
                </a:solidFill>
                <a:latin typeface="Arial Unicode MS" charset="0"/>
                <a:ea typeface="ＭＳ Ｐゴシック" charset="0"/>
              </a:defRPr>
            </a:lvl8pPr>
            <a:lvl9pPr marL="3886200" indent="-228600" eaLnBrk="0" fontAlgn="base" hangingPunct="0">
              <a:spcBef>
                <a:spcPct val="0"/>
              </a:spcBef>
              <a:spcAft>
                <a:spcPct val="0"/>
              </a:spcAft>
              <a:defRPr sz="2600">
                <a:solidFill>
                  <a:schemeClr val="tx1"/>
                </a:solidFill>
                <a:latin typeface="Arial Unicode MS" charset="0"/>
                <a:ea typeface="ＭＳ Ｐゴシック" charset="0"/>
              </a:defRPr>
            </a:lvl9pPr>
          </a:lstStyle>
          <a:p>
            <a:fld id="{3C748230-50C7-D444-82C8-BFCA0BF1F186}" type="slidenum">
              <a:rPr lang="de-AT" sz="1400">
                <a:solidFill>
                  <a:srgbClr val="FFFFFF"/>
                </a:solidFill>
              </a:rPr>
              <a:pPr/>
              <a:t>6</a:t>
            </a:fld>
            <a:endParaRPr lang="de-AT" sz="1400">
              <a:solidFill>
                <a:srgbClr val="FFFFFF"/>
              </a:solidFill>
            </a:endParaRPr>
          </a:p>
        </p:txBody>
      </p:sp>
      <p:sp>
        <p:nvSpPr>
          <p:cNvPr id="5"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smtClean="0">
                <a:solidFill>
                  <a:srgbClr val="C00000"/>
                </a:solidFill>
              </a:rPr>
              <a:t>Psychological </a:t>
            </a:r>
            <a:r>
              <a:rPr lang="de-AT" sz="3200" b="1" dirty="0">
                <a:solidFill>
                  <a:srgbClr val="C00000"/>
                </a:solidFill>
              </a:rPr>
              <a:t>First </a:t>
            </a:r>
            <a:r>
              <a:rPr lang="de-AT" sz="3200" b="1" dirty="0" err="1" smtClean="0">
                <a:solidFill>
                  <a:srgbClr val="C00000"/>
                </a:solidFill>
              </a:rPr>
              <a:t>Aid</a:t>
            </a:r>
            <a:endParaRPr lang="nl-NL" sz="2400" dirty="0" smtClean="0"/>
          </a:p>
          <a:p>
            <a:r>
              <a:rPr lang="nl-NL" sz="2400" dirty="0" smtClean="0"/>
              <a:t>Helping </a:t>
            </a:r>
            <a:r>
              <a:rPr lang="nl-NL" sz="2400" dirty="0"/>
              <a:t>people connect to informaton, services and social  supports	</a:t>
            </a:r>
          </a:p>
          <a:p>
            <a:r>
              <a:rPr lang="nl-NL" sz="2400" dirty="0"/>
              <a:t>Protectng people </a:t>
            </a:r>
            <a:r>
              <a:rPr lang="en-US" sz="2400" dirty="0"/>
              <a:t>from further harm	</a:t>
            </a:r>
            <a:endParaRPr lang="de-DE" sz="24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239803906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What</a:t>
            </a:r>
            <a:r>
              <a:rPr lang="de-AT" sz="3200" b="1" dirty="0" smtClean="0">
                <a:solidFill>
                  <a:srgbClr val="C00000"/>
                </a:solidFill>
              </a:rPr>
              <a:t> </a:t>
            </a:r>
            <a:r>
              <a:rPr lang="de-AT" sz="3200" b="1" dirty="0" err="1">
                <a:solidFill>
                  <a:srgbClr val="C00000"/>
                </a:solidFill>
              </a:rPr>
              <a:t>is</a:t>
            </a:r>
            <a:r>
              <a:rPr lang="de-AT" sz="3200" b="1" dirty="0">
                <a:solidFill>
                  <a:srgbClr val="C00000"/>
                </a:solidFill>
              </a:rPr>
              <a:t> </a:t>
            </a:r>
            <a:r>
              <a:rPr lang="de-AT" sz="3200" b="1" dirty="0" err="1">
                <a:solidFill>
                  <a:srgbClr val="C00000"/>
                </a:solidFill>
              </a:rPr>
              <a:t>Psychosocial</a:t>
            </a:r>
            <a:r>
              <a:rPr lang="de-AT" sz="3200" b="1" dirty="0">
                <a:solidFill>
                  <a:srgbClr val="C00000"/>
                </a:solidFill>
              </a:rPr>
              <a:t> Support</a:t>
            </a:r>
            <a:r>
              <a:rPr lang="de-AT" sz="3200" b="1" dirty="0" smtClean="0">
                <a:solidFill>
                  <a:srgbClr val="C00000"/>
                </a:solidFill>
              </a:rPr>
              <a:t>?</a:t>
            </a:r>
            <a:endParaRPr lang="de-AT" sz="3200" b="1" dirty="0">
              <a:solidFill>
                <a:srgbClr val="C00000"/>
              </a:solidFill>
            </a:endParaRPr>
          </a:p>
          <a:p>
            <a:pPr marL="0" indent="0">
              <a:buNone/>
            </a:pPr>
            <a:endParaRPr lang="de-AT" sz="3200" b="1" dirty="0" smtClean="0">
              <a:solidFill>
                <a:srgbClr val="C00000"/>
              </a:solidFill>
            </a:endParaRPr>
          </a:p>
          <a:p>
            <a:pPr marL="457200" lvl="1" indent="0">
              <a:buNone/>
            </a:pPr>
            <a:r>
              <a:rPr lang="en-GB" dirty="0"/>
              <a:t>A community-based approach to facilitate the resilience* of the affected population</a:t>
            </a:r>
            <a:br>
              <a:rPr lang="en-GB" dirty="0"/>
            </a:br>
            <a:r>
              <a:rPr lang="en-GB" sz="3600" dirty="0"/>
              <a:t/>
            </a:r>
            <a:br>
              <a:rPr lang="en-GB" sz="3600" dirty="0"/>
            </a:br>
            <a:r>
              <a:rPr lang="en-GB" sz="2000" dirty="0"/>
              <a:t>whilst at the same time</a:t>
            </a:r>
            <a:br>
              <a:rPr lang="en-GB" sz="2000" dirty="0"/>
            </a:br>
            <a:endParaRPr lang="en-GB" sz="3600" dirty="0"/>
          </a:p>
          <a:p>
            <a:pPr marL="457200" lvl="1" indent="0">
              <a:buNone/>
            </a:pPr>
            <a:r>
              <a:rPr lang="en-GB" dirty="0"/>
              <a:t>Maintaining health and well-being of staff and volunteers</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16952157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11863" y="1916113"/>
            <a:ext cx="2530475" cy="35591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Inhaltsplatzhalter 2"/>
          <p:cNvSpPr txBox="1">
            <a:spLocks/>
          </p:cNvSpPr>
          <p:nvPr/>
        </p:nvSpPr>
        <p:spPr>
          <a:xfrm>
            <a:off x="486031" y="1357745"/>
            <a:ext cx="5329553"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err="1" smtClean="0">
                <a:solidFill>
                  <a:srgbClr val="C00000"/>
                </a:solidFill>
              </a:rPr>
              <a:t>Sphere</a:t>
            </a:r>
            <a:r>
              <a:rPr lang="de-AT" sz="3200" b="1" dirty="0" smtClean="0">
                <a:solidFill>
                  <a:srgbClr val="C00000"/>
                </a:solidFill>
              </a:rPr>
              <a:t> </a:t>
            </a:r>
            <a:r>
              <a:rPr lang="de-AT" sz="3200" b="1" dirty="0" err="1">
                <a:solidFill>
                  <a:srgbClr val="C00000"/>
                </a:solidFill>
              </a:rPr>
              <a:t>social</a:t>
            </a:r>
            <a:r>
              <a:rPr lang="de-AT" sz="3200" b="1" dirty="0">
                <a:solidFill>
                  <a:srgbClr val="C00000"/>
                </a:solidFill>
              </a:rPr>
              <a:t> </a:t>
            </a:r>
            <a:r>
              <a:rPr lang="de-AT" sz="3200" b="1" dirty="0" err="1">
                <a:solidFill>
                  <a:srgbClr val="C00000"/>
                </a:solidFill>
              </a:rPr>
              <a:t>indicators</a:t>
            </a:r>
            <a:r>
              <a:rPr lang="de-AT" sz="3200" b="1" dirty="0">
                <a:solidFill>
                  <a:srgbClr val="C00000"/>
                </a:solidFill>
              </a:rPr>
              <a:t> - </a:t>
            </a:r>
            <a:r>
              <a:rPr lang="de-AT" sz="3200" b="1" dirty="0" smtClean="0">
                <a:solidFill>
                  <a:srgbClr val="C00000"/>
                </a:solidFill>
              </a:rPr>
              <a:t>1</a:t>
            </a:r>
            <a:endParaRPr lang="en-GB" sz="2400" dirty="0" smtClean="0"/>
          </a:p>
          <a:p>
            <a:pPr>
              <a:buClr>
                <a:schemeClr val="tx1"/>
              </a:buClr>
            </a:pPr>
            <a:r>
              <a:rPr lang="en-GB" sz="2400" dirty="0" smtClean="0"/>
              <a:t>Access </a:t>
            </a:r>
            <a:r>
              <a:rPr lang="en-GB" sz="2400" dirty="0"/>
              <a:t>to information</a:t>
            </a:r>
          </a:p>
          <a:p>
            <a:pPr>
              <a:buClr>
                <a:schemeClr val="tx1"/>
              </a:buClr>
            </a:pPr>
            <a:r>
              <a:rPr lang="en-GB" sz="2400" dirty="0"/>
              <a:t>Maintain normal cultural and religious events</a:t>
            </a:r>
          </a:p>
          <a:p>
            <a:pPr>
              <a:buClr>
                <a:schemeClr val="tx1"/>
              </a:buClr>
            </a:pPr>
            <a:r>
              <a:rPr lang="en-GB" sz="2400" dirty="0"/>
              <a:t>Formal or informal schooling for children and recreational activities (safe places)</a:t>
            </a:r>
          </a:p>
          <a:p>
            <a:pPr>
              <a:buClr>
                <a:schemeClr val="tx1"/>
              </a:buClr>
            </a:pPr>
            <a:r>
              <a:rPr lang="en-GB" sz="2400" dirty="0"/>
              <a:t>Participation in concrete, purposeful activities</a:t>
            </a:r>
          </a:p>
          <a:p>
            <a:pPr>
              <a:buClr>
                <a:schemeClr val="tx1"/>
              </a:buClr>
            </a:pPr>
            <a:r>
              <a:rPr lang="en-GB" sz="2400" dirty="0"/>
              <a:t>Shelter for displaced, with the aim of keeping families and communities together</a:t>
            </a:r>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179361290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nhaltsplatzhalter 2"/>
          <p:cNvSpPr txBox="1">
            <a:spLocks/>
          </p:cNvSpPr>
          <p:nvPr/>
        </p:nvSpPr>
        <p:spPr>
          <a:xfrm>
            <a:off x="486031" y="1357745"/>
            <a:ext cx="8287265" cy="510072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de-AT" sz="3200" b="1" dirty="0" smtClean="0">
                <a:solidFill>
                  <a:srgbClr val="C00000"/>
                </a:solidFill>
              </a:rPr>
              <a:t>Case </a:t>
            </a:r>
            <a:r>
              <a:rPr lang="de-AT" sz="3200" b="1" dirty="0" err="1" smtClean="0">
                <a:solidFill>
                  <a:srgbClr val="C00000"/>
                </a:solidFill>
              </a:rPr>
              <a:t>example</a:t>
            </a:r>
            <a:endParaRPr lang="de-DE" sz="2400" dirty="0" smtClean="0"/>
          </a:p>
          <a:p>
            <a:r>
              <a:rPr lang="de-DE" sz="2400" dirty="0" smtClean="0"/>
              <a:t>After </a:t>
            </a:r>
            <a:r>
              <a:rPr lang="de-DE" sz="2400" dirty="0"/>
              <a:t>a large </a:t>
            </a:r>
            <a:r>
              <a:rPr lang="de-DE" sz="2400" dirty="0" err="1"/>
              <a:t>earthquake</a:t>
            </a:r>
            <a:r>
              <a:rPr lang="de-DE" sz="2400" dirty="0"/>
              <a:t> </a:t>
            </a:r>
            <a:r>
              <a:rPr lang="de-DE" sz="2400" dirty="0" err="1"/>
              <a:t>about</a:t>
            </a:r>
            <a:r>
              <a:rPr lang="de-DE" sz="2400" dirty="0"/>
              <a:t> 500 </a:t>
            </a:r>
            <a:r>
              <a:rPr lang="de-DE" sz="2400" dirty="0" err="1"/>
              <a:t>people</a:t>
            </a:r>
            <a:r>
              <a:rPr lang="de-DE" sz="2400" dirty="0"/>
              <a:t> </a:t>
            </a:r>
            <a:r>
              <a:rPr lang="de-DE" sz="2400" dirty="0" err="1"/>
              <a:t>are</a:t>
            </a:r>
            <a:r>
              <a:rPr lang="de-DE" sz="2400" dirty="0"/>
              <a:t> </a:t>
            </a:r>
            <a:r>
              <a:rPr lang="de-DE" sz="2400" dirty="0" err="1"/>
              <a:t>waiting</a:t>
            </a:r>
            <a:r>
              <a:rPr lang="de-DE" sz="2400" dirty="0"/>
              <a:t> in front </a:t>
            </a:r>
            <a:r>
              <a:rPr lang="de-DE" sz="2400" dirty="0" err="1"/>
              <a:t>of</a:t>
            </a:r>
            <a:r>
              <a:rPr lang="de-DE" sz="2400" dirty="0"/>
              <a:t> </a:t>
            </a:r>
            <a:r>
              <a:rPr lang="de-DE" sz="2400" dirty="0" err="1"/>
              <a:t>the</a:t>
            </a:r>
            <a:r>
              <a:rPr lang="de-DE" sz="2400" dirty="0"/>
              <a:t> </a:t>
            </a:r>
            <a:r>
              <a:rPr lang="de-DE" sz="2400" dirty="0" err="1"/>
              <a:t>morgue</a:t>
            </a:r>
            <a:r>
              <a:rPr lang="de-DE" sz="2400" dirty="0"/>
              <a:t> in </a:t>
            </a:r>
            <a:r>
              <a:rPr lang="de-DE" sz="2400" dirty="0" err="1"/>
              <a:t>order</a:t>
            </a:r>
            <a:r>
              <a:rPr lang="de-DE" sz="2400" dirty="0"/>
              <a:t> </a:t>
            </a:r>
            <a:r>
              <a:rPr lang="de-DE" sz="2400" dirty="0" err="1"/>
              <a:t>to</a:t>
            </a:r>
            <a:r>
              <a:rPr lang="de-DE" sz="2400" dirty="0"/>
              <a:t> </a:t>
            </a:r>
            <a:r>
              <a:rPr lang="de-DE" sz="2400" dirty="0" err="1"/>
              <a:t>be</a:t>
            </a:r>
            <a:r>
              <a:rPr lang="de-DE" sz="2400" dirty="0"/>
              <a:t> </a:t>
            </a:r>
            <a:r>
              <a:rPr lang="de-DE" sz="2400" dirty="0" err="1"/>
              <a:t>allowed</a:t>
            </a:r>
            <a:r>
              <a:rPr lang="de-DE" sz="2400" dirty="0"/>
              <a:t> in </a:t>
            </a:r>
            <a:r>
              <a:rPr lang="de-DE" sz="2400" dirty="0" err="1"/>
              <a:t>for</a:t>
            </a:r>
            <a:r>
              <a:rPr lang="de-DE" sz="2400" dirty="0"/>
              <a:t> </a:t>
            </a:r>
            <a:r>
              <a:rPr lang="de-DE" sz="2400" dirty="0" err="1"/>
              <a:t>identification</a:t>
            </a:r>
            <a:r>
              <a:rPr lang="de-DE" sz="2400" dirty="0"/>
              <a:t> </a:t>
            </a:r>
            <a:r>
              <a:rPr lang="de-DE" sz="2400" dirty="0" err="1"/>
              <a:t>procedures</a:t>
            </a:r>
            <a:endParaRPr lang="de-DE" sz="2400" dirty="0"/>
          </a:p>
          <a:p>
            <a:r>
              <a:rPr lang="de-DE" sz="2400" dirty="0"/>
              <a:t>The PS </a:t>
            </a:r>
            <a:r>
              <a:rPr lang="de-DE" sz="2400" dirty="0" err="1"/>
              <a:t>teams</a:t>
            </a:r>
            <a:r>
              <a:rPr lang="de-DE" sz="2400" dirty="0"/>
              <a:t> </a:t>
            </a:r>
            <a:r>
              <a:rPr lang="de-DE" sz="2400" dirty="0" err="1"/>
              <a:t>establish</a:t>
            </a:r>
            <a:r>
              <a:rPr lang="de-DE" sz="2400" dirty="0"/>
              <a:t> </a:t>
            </a:r>
            <a:r>
              <a:rPr lang="de-DE" sz="2400" dirty="0" err="1"/>
              <a:t>places</a:t>
            </a:r>
            <a:r>
              <a:rPr lang="de-DE" sz="2400" dirty="0"/>
              <a:t> </a:t>
            </a:r>
            <a:r>
              <a:rPr lang="de-DE" sz="2400" dirty="0" err="1"/>
              <a:t>of</a:t>
            </a:r>
            <a:r>
              <a:rPr lang="de-DE" sz="2400" dirty="0"/>
              <a:t> </a:t>
            </a:r>
            <a:r>
              <a:rPr lang="de-DE" sz="2400" dirty="0" err="1"/>
              <a:t>worship</a:t>
            </a:r>
            <a:r>
              <a:rPr lang="de-DE" sz="2400" dirty="0"/>
              <a:t>, </a:t>
            </a:r>
            <a:r>
              <a:rPr lang="de-DE" sz="2400" dirty="0" err="1"/>
              <a:t>places</a:t>
            </a:r>
            <a:r>
              <a:rPr lang="de-DE" sz="2400" dirty="0"/>
              <a:t> </a:t>
            </a:r>
            <a:r>
              <a:rPr lang="de-DE" sz="2400" dirty="0" err="1"/>
              <a:t>where</a:t>
            </a:r>
            <a:r>
              <a:rPr lang="de-DE" sz="2400" dirty="0"/>
              <a:t> </a:t>
            </a:r>
            <a:r>
              <a:rPr lang="de-DE" sz="2400" dirty="0" err="1"/>
              <a:t>people</a:t>
            </a:r>
            <a:r>
              <a:rPr lang="de-DE" sz="2400" dirty="0"/>
              <a:t> </a:t>
            </a:r>
            <a:r>
              <a:rPr lang="de-DE" sz="2400" dirty="0" err="1"/>
              <a:t>can</a:t>
            </a:r>
            <a:r>
              <a:rPr lang="de-DE" sz="2400" dirty="0"/>
              <a:t> </a:t>
            </a:r>
            <a:r>
              <a:rPr lang="de-DE" sz="2400" dirty="0" err="1"/>
              <a:t>sit</a:t>
            </a:r>
            <a:r>
              <a:rPr lang="de-DE" sz="2400" dirty="0"/>
              <a:t> down, </a:t>
            </a:r>
            <a:r>
              <a:rPr lang="de-DE" sz="2400" dirty="0" err="1"/>
              <a:t>eat</a:t>
            </a:r>
            <a:r>
              <a:rPr lang="de-DE" sz="2400" dirty="0"/>
              <a:t>, </a:t>
            </a:r>
            <a:r>
              <a:rPr lang="de-DE" sz="2400" dirty="0" err="1"/>
              <a:t>drink</a:t>
            </a:r>
            <a:r>
              <a:rPr lang="de-DE" sz="2400" dirty="0"/>
              <a:t>, </a:t>
            </a:r>
            <a:r>
              <a:rPr lang="de-DE" sz="2400" dirty="0" err="1"/>
              <a:t>places</a:t>
            </a:r>
            <a:r>
              <a:rPr lang="de-DE" sz="2400" dirty="0"/>
              <a:t> </a:t>
            </a:r>
            <a:r>
              <a:rPr lang="de-DE" sz="2400" dirty="0" err="1"/>
              <a:t>for</a:t>
            </a:r>
            <a:r>
              <a:rPr lang="de-DE" sz="2400" dirty="0"/>
              <a:t> </a:t>
            </a:r>
            <a:r>
              <a:rPr lang="de-DE" sz="2400" dirty="0" err="1"/>
              <a:t>children</a:t>
            </a:r>
            <a:r>
              <a:rPr lang="de-DE" sz="2400" dirty="0"/>
              <a:t> </a:t>
            </a:r>
            <a:r>
              <a:rPr lang="de-DE" sz="2400" dirty="0" err="1"/>
              <a:t>and</a:t>
            </a:r>
            <a:r>
              <a:rPr lang="de-DE" sz="2400" dirty="0"/>
              <a:t> </a:t>
            </a:r>
            <a:r>
              <a:rPr lang="de-DE" sz="2400" dirty="0" err="1"/>
              <a:t>accompany</a:t>
            </a:r>
            <a:r>
              <a:rPr lang="de-DE" sz="2400" dirty="0"/>
              <a:t> </a:t>
            </a:r>
            <a:r>
              <a:rPr lang="de-DE" sz="2400" dirty="0" err="1"/>
              <a:t>the</a:t>
            </a:r>
            <a:r>
              <a:rPr lang="de-DE" sz="2400" dirty="0"/>
              <a:t> </a:t>
            </a:r>
            <a:r>
              <a:rPr lang="de-DE" sz="2400" dirty="0" err="1"/>
              <a:t>families</a:t>
            </a:r>
            <a:r>
              <a:rPr lang="de-DE" sz="2400" dirty="0"/>
              <a:t> </a:t>
            </a:r>
            <a:r>
              <a:rPr lang="de-DE" sz="2400" dirty="0" err="1"/>
              <a:t>to</a:t>
            </a:r>
            <a:r>
              <a:rPr lang="de-DE" sz="2400" dirty="0"/>
              <a:t> </a:t>
            </a:r>
            <a:r>
              <a:rPr lang="de-DE" sz="2400" dirty="0" err="1"/>
              <a:t>the</a:t>
            </a:r>
            <a:r>
              <a:rPr lang="de-DE" sz="2400" dirty="0"/>
              <a:t> </a:t>
            </a:r>
            <a:r>
              <a:rPr lang="de-DE" sz="2400" dirty="0" err="1"/>
              <a:t>viewings</a:t>
            </a:r>
            <a:endParaRPr lang="de-DE" sz="2400" dirty="0"/>
          </a:p>
          <a:p>
            <a:pPr marL="0" indent="0">
              <a:buFont typeface="Arial" panose="020B0604020202020204" pitchFamily="34" charset="0"/>
              <a:buNone/>
            </a:pPr>
            <a:endParaRPr lang="de-AT" sz="3200" b="1" dirty="0" smtClean="0">
              <a:solidFill>
                <a:srgbClr val="C00000"/>
              </a:solidFill>
            </a:endParaRPr>
          </a:p>
        </p:txBody>
      </p:sp>
    </p:spTree>
    <p:extLst>
      <p:ext uri="{BB962C8B-B14F-4D97-AF65-F5344CB8AC3E}">
        <p14:creationId xmlns:p14="http://schemas.microsoft.com/office/powerpoint/2010/main" val="6859495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äsentation1" id="{72167725-DA4D-4718-8047-EF824D395D6A}" vid="{E9FDA6B9-777F-4924-AADA-5A24EB07B435}"/>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B7A5D85C66ADA246803D8AEC6C7275C7" ma:contentTypeVersion="10" ma:contentTypeDescription="Ein neues Dokument erstellen." ma:contentTypeScope="" ma:versionID="3371d21fe4a35beef2cd9d810632271a">
  <xsd:schema xmlns:xsd="http://www.w3.org/2001/XMLSchema" xmlns:xs="http://www.w3.org/2001/XMLSchema" xmlns:p="http://schemas.microsoft.com/office/2006/metadata/properties" xmlns:ns2="0417c2ae-3d15-4ae0-a65e-3666d3595436" targetNamespace="http://schemas.microsoft.com/office/2006/metadata/properties" ma:root="true" ma:fieldsID="ca5bdfa092181b175622156e2ace05c5" ns2:_="">
    <xsd:import namespace="0417c2ae-3d15-4ae0-a65e-3666d3595436"/>
    <xsd:element name="properties">
      <xsd:complexType>
        <xsd:sequence>
          <xsd:element name="documentManagement">
            <xsd:complexType>
              <xsd:all>
                <xsd:element ref="ns2:Stichwor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417c2ae-3d15-4ae0-a65e-3666d3595436" elementFormDefault="qualified">
    <xsd:import namespace="http://schemas.microsoft.com/office/2006/documentManagement/types"/>
    <xsd:import namespace="http://schemas.microsoft.com/office/infopath/2007/PartnerControls"/>
    <xsd:element name="Stichwort" ma:index="8" nillable="true" ma:displayName="Stichwort" ma:list="{ae0b5ff5-a423-4025-8dfa-f45c1a6aa9ee}" ma:internalName="Stichwort" ma:showField="Titl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ichwort xmlns="0417c2ae-3d15-4ae0-a65e-3666d3595436"/>
  </documentManagement>
</p:properties>
</file>

<file path=customXml/itemProps1.xml><?xml version="1.0" encoding="utf-8"?>
<ds:datastoreItem xmlns:ds="http://schemas.openxmlformats.org/officeDocument/2006/customXml" ds:itemID="{BFA513E7-C075-431F-9239-DC187546FFC6}"/>
</file>

<file path=customXml/itemProps2.xml><?xml version="1.0" encoding="utf-8"?>
<ds:datastoreItem xmlns:ds="http://schemas.openxmlformats.org/officeDocument/2006/customXml" ds:itemID="{0ECBB2BB-883C-403A-AAAC-9C97576BECF3}"/>
</file>

<file path=customXml/itemProps3.xml><?xml version="1.0" encoding="utf-8"?>
<ds:datastoreItem xmlns:ds="http://schemas.openxmlformats.org/officeDocument/2006/customXml" ds:itemID="{1B744B52-7A22-4730-814F-A21101E1E1FA}"/>
</file>

<file path=docProps/app.xml><?xml version="1.0" encoding="utf-8"?>
<Properties xmlns="http://schemas.openxmlformats.org/officeDocument/2006/extended-properties" xmlns:vt="http://schemas.openxmlformats.org/officeDocument/2006/docPropsVTypes">
  <Template>PPT-Vorlage2</Template>
  <TotalTime>0</TotalTime>
  <Words>1186</Words>
  <Application>Microsoft Office PowerPoint</Application>
  <PresentationFormat>Bildschirmpräsentation (4:3)</PresentationFormat>
  <Paragraphs>127</Paragraphs>
  <Slides>26</Slides>
  <Notes>9</Notes>
  <HiddenSlides>0</HiddenSlides>
  <MMClips>0</MMClips>
  <ScaleCrop>false</ScaleCrop>
  <HeadingPairs>
    <vt:vector size="6" baseType="variant">
      <vt:variant>
        <vt:lpstr>Verwendete Schriftarten</vt:lpstr>
      </vt:variant>
      <vt:variant>
        <vt:i4>8</vt:i4>
      </vt:variant>
      <vt:variant>
        <vt:lpstr>Design</vt:lpstr>
      </vt:variant>
      <vt:variant>
        <vt:i4>1</vt:i4>
      </vt:variant>
      <vt:variant>
        <vt:lpstr>Folientitel</vt:lpstr>
      </vt:variant>
      <vt:variant>
        <vt:i4>26</vt:i4>
      </vt:variant>
    </vt:vector>
  </HeadingPairs>
  <TitlesOfParts>
    <vt:vector size="35" baseType="lpstr">
      <vt:lpstr>Arial Unicode MS</vt:lpstr>
      <vt:lpstr>ＭＳ Ｐゴシック</vt:lpstr>
      <vt:lpstr>Arial</vt:lpstr>
      <vt:lpstr>Calibri</vt:lpstr>
      <vt:lpstr>Calibri Light</vt:lpstr>
      <vt:lpstr>ORKRegular</vt:lpstr>
      <vt:lpstr>Times New Roman</vt:lpstr>
      <vt:lpstr>Wingdings</vt:lpstr>
      <vt:lpstr>Office Theme</vt:lpstr>
      <vt:lpstr>Psychological First Aid and Psychosocial Support</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Austrian Red Cross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Lorem ipsum dolor sit amet</dc:title>
  <dc:creator>Banicevic Katarina (OeRK)</dc:creator>
  <cp:lastModifiedBy>Fraissl Niklas (OeRK)</cp:lastModifiedBy>
  <cp:revision>35</cp:revision>
  <cp:lastPrinted>2017-06-07T07:15:13Z</cp:lastPrinted>
  <dcterms:created xsi:type="dcterms:W3CDTF">2017-05-30T09:58:27Z</dcterms:created>
  <dcterms:modified xsi:type="dcterms:W3CDTF">2018-10-10T11:08:24Z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0x010100B7A5D85C66ADA246803D8AEC6C7275C7</vt:lpwstr>
  </property>
</Properties>
</file>